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handoutMasterIdLst>
    <p:handoutMasterId r:id="rId32"/>
  </p:handoutMasterIdLst>
  <p:sldIdLst>
    <p:sldId id="264" r:id="rId5"/>
    <p:sldId id="333" r:id="rId6"/>
    <p:sldId id="281" r:id="rId7"/>
    <p:sldId id="310" r:id="rId8"/>
    <p:sldId id="328" r:id="rId9"/>
    <p:sldId id="331" r:id="rId10"/>
    <p:sldId id="287" r:id="rId11"/>
    <p:sldId id="314" r:id="rId12"/>
    <p:sldId id="320" r:id="rId13"/>
    <p:sldId id="321" r:id="rId14"/>
    <p:sldId id="319" r:id="rId15"/>
    <p:sldId id="313" r:id="rId16"/>
    <p:sldId id="323" r:id="rId17"/>
    <p:sldId id="324" r:id="rId18"/>
    <p:sldId id="306" r:id="rId19"/>
    <p:sldId id="303" r:id="rId20"/>
    <p:sldId id="316" r:id="rId21"/>
    <p:sldId id="293" r:id="rId22"/>
    <p:sldId id="295" r:id="rId23"/>
    <p:sldId id="309" r:id="rId24"/>
    <p:sldId id="325" r:id="rId25"/>
    <p:sldId id="312" r:id="rId26"/>
    <p:sldId id="302" r:id="rId27"/>
    <p:sldId id="307" r:id="rId28"/>
    <p:sldId id="266" r:id="rId29"/>
    <p:sldId id="332" r:id="rId30"/>
  </p:sldIdLst>
  <p:sldSz cx="12192000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40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69CCCA-DE8C-4EC8-A72E-A4ED945D5B00}" v="2" dt="2019-11-22T02:37:17.099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80" autoAdjust="0"/>
  </p:normalViewPr>
  <p:slideViewPr>
    <p:cSldViewPr showGuides="1">
      <p:cViewPr varScale="1">
        <p:scale>
          <a:sx n="81" d="100"/>
          <a:sy n="81" d="100"/>
        </p:scale>
        <p:origin x="108" y="22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zter Petrinovics" userId="61f6a298-62fe-4927-9deb-33005dda5220" providerId="ADAL" clId="{2C512049-9A14-4AA9-95A2-877147F50E22}"/>
    <pc:docChg chg="modSld">
      <pc:chgData name="Eszter Petrinovics" userId="61f6a298-62fe-4927-9deb-33005dda5220" providerId="ADAL" clId="{2C512049-9A14-4AA9-95A2-877147F50E22}" dt="2019-11-22T02:26:14.064" v="0" actId="1076"/>
      <pc:docMkLst>
        <pc:docMk/>
      </pc:docMkLst>
      <pc:sldChg chg="modSp">
        <pc:chgData name="Eszter Petrinovics" userId="61f6a298-62fe-4927-9deb-33005dda5220" providerId="ADAL" clId="{2C512049-9A14-4AA9-95A2-877147F50E22}" dt="2019-11-22T02:26:14.064" v="0" actId="1076"/>
        <pc:sldMkLst>
          <pc:docMk/>
          <pc:sldMk cId="550447448" sldId="332"/>
        </pc:sldMkLst>
        <pc:spChg chg="mod">
          <ac:chgData name="Eszter Petrinovics" userId="61f6a298-62fe-4927-9deb-33005dda5220" providerId="ADAL" clId="{2C512049-9A14-4AA9-95A2-877147F50E22}" dt="2019-11-22T02:26:14.064" v="0" actId="1076"/>
          <ac:spMkLst>
            <pc:docMk/>
            <pc:sldMk cId="550447448" sldId="332"/>
            <ac:spMk id="3" creationId="{3C3E1AEB-8FE7-475F-B9C8-F71A18C23847}"/>
          </ac:spMkLst>
        </pc:spChg>
      </pc:sldChg>
    </pc:docChg>
  </pc:docChgLst>
  <pc:docChgLst>
    <pc:chgData name="Eszter Petrinovics" userId="61f6a298-62fe-4927-9deb-33005dda5220" providerId="ADAL" clId="{6769CCCA-DE8C-4EC8-A72E-A4ED945D5B00}"/>
    <pc:docChg chg="custSel modSld">
      <pc:chgData name="Eszter Petrinovics" userId="61f6a298-62fe-4927-9deb-33005dda5220" providerId="ADAL" clId="{6769CCCA-DE8C-4EC8-A72E-A4ED945D5B00}" dt="2019-11-22T10:24:24.455" v="26" actId="6549"/>
      <pc:docMkLst>
        <pc:docMk/>
      </pc:docMkLst>
      <pc:sldChg chg="modSp">
        <pc:chgData name="Eszter Petrinovics" userId="61f6a298-62fe-4927-9deb-33005dda5220" providerId="ADAL" clId="{6769CCCA-DE8C-4EC8-A72E-A4ED945D5B00}" dt="2019-11-22T10:24:24.455" v="26" actId="6549"/>
        <pc:sldMkLst>
          <pc:docMk/>
          <pc:sldMk cId="862786891" sldId="303"/>
        </pc:sldMkLst>
        <pc:spChg chg="mod">
          <ac:chgData name="Eszter Petrinovics" userId="61f6a298-62fe-4927-9deb-33005dda5220" providerId="ADAL" clId="{6769CCCA-DE8C-4EC8-A72E-A4ED945D5B00}" dt="2019-11-22T10:24:24.455" v="26" actId="6549"/>
          <ac:spMkLst>
            <pc:docMk/>
            <pc:sldMk cId="862786891" sldId="303"/>
            <ac:spMk id="3" creationId="{00000000-0000-0000-0000-000000000000}"/>
          </ac:spMkLst>
        </pc:spChg>
      </pc:sldChg>
      <pc:sldChg chg="modSp">
        <pc:chgData name="Eszter Petrinovics" userId="61f6a298-62fe-4927-9deb-33005dda5220" providerId="ADAL" clId="{6769CCCA-DE8C-4EC8-A72E-A4ED945D5B00}" dt="2019-11-22T02:37:37.300" v="25" actId="20577"/>
        <pc:sldMkLst>
          <pc:docMk/>
          <pc:sldMk cId="4190186458" sldId="307"/>
        </pc:sldMkLst>
        <pc:spChg chg="mod">
          <ac:chgData name="Eszter Petrinovics" userId="61f6a298-62fe-4927-9deb-33005dda5220" providerId="ADAL" clId="{6769CCCA-DE8C-4EC8-A72E-A4ED945D5B00}" dt="2019-11-22T02:37:37.300" v="25" actId="20577"/>
          <ac:spMkLst>
            <pc:docMk/>
            <pc:sldMk cId="4190186458" sldId="307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11/22/2019</a:t>
            </a:fld>
            <a:endParaRPr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11/22/2019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34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3600" y="1498604"/>
            <a:ext cx="7010400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2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3600" y="4927600"/>
            <a:ext cx="70104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1" b="0">
                <a:solidFill>
                  <a:schemeClr val="tx1"/>
                </a:solidFill>
              </a:defRPr>
            </a:lvl1pPr>
            <a:lvl2pPr marL="609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9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8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7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11/22/2019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45000"/>
            <a:ext cx="7010400" cy="1930400"/>
          </a:xfrm>
        </p:spPr>
        <p:txBody>
          <a:bodyPr anchor="t">
            <a:normAutofit/>
          </a:bodyPr>
          <a:lstStyle>
            <a:lvl1pPr algn="l">
              <a:defRPr sz="5402" b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3124201"/>
            <a:ext cx="7010400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1">
                <a:solidFill>
                  <a:schemeClr val="tx1"/>
                </a:solidFill>
              </a:defRPr>
            </a:lvl1pPr>
            <a:lvl2pPr marL="609676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2pPr>
            <a:lvl3pPr marL="1219353" indent="0">
              <a:buNone/>
              <a:defRPr sz="2101">
                <a:solidFill>
                  <a:schemeClr val="tx1">
                    <a:tint val="75000"/>
                  </a:schemeClr>
                </a:solidFill>
              </a:defRPr>
            </a:lvl3pPr>
            <a:lvl4pPr marL="1829029" indent="0">
              <a:buNone/>
              <a:defRPr sz="1901">
                <a:solidFill>
                  <a:schemeClr val="tx1">
                    <a:tint val="75000"/>
                  </a:schemeClr>
                </a:solidFill>
              </a:defRPr>
            </a:lvl4pPr>
            <a:lvl5pPr marL="2438704" indent="0">
              <a:buNone/>
              <a:defRPr sz="1901">
                <a:solidFill>
                  <a:schemeClr val="tx1">
                    <a:tint val="75000"/>
                  </a:schemeClr>
                </a:solidFill>
              </a:defRPr>
            </a:lvl5pPr>
            <a:lvl6pPr marL="3048381" indent="0">
              <a:buNone/>
              <a:defRPr sz="1901">
                <a:solidFill>
                  <a:schemeClr val="tx1">
                    <a:tint val="75000"/>
                  </a:schemeClr>
                </a:solidFill>
              </a:defRPr>
            </a:lvl6pPr>
            <a:lvl7pPr marL="3658057" indent="0">
              <a:buNone/>
              <a:defRPr sz="1901">
                <a:solidFill>
                  <a:schemeClr val="tx1">
                    <a:tint val="75000"/>
                  </a:schemeClr>
                </a:solidFill>
              </a:defRPr>
            </a:lvl7pPr>
            <a:lvl8pPr marL="4267733" indent="0">
              <a:buNone/>
              <a:defRPr sz="1901">
                <a:solidFill>
                  <a:schemeClr val="tx1">
                    <a:tint val="75000"/>
                  </a:schemeClr>
                </a:solidFill>
              </a:defRPr>
            </a:lvl8pPr>
            <a:lvl9pPr marL="4877410" indent="0">
              <a:buNone/>
              <a:defRPr sz="19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701800"/>
            <a:ext cx="4978400" cy="4470400"/>
          </a:xfrm>
        </p:spPr>
        <p:txBody>
          <a:bodyPr>
            <a:normAutofit/>
          </a:bodyPr>
          <a:lstStyle>
            <a:lvl1pPr>
              <a:defRPr sz="2401"/>
            </a:lvl1pPr>
            <a:lvl2pPr>
              <a:defRPr sz="2001"/>
            </a:lvl2pPr>
            <a:lvl3pPr>
              <a:defRPr sz="1801"/>
            </a:lvl3pPr>
            <a:lvl4pPr>
              <a:defRPr sz="1801"/>
            </a:lvl4pPr>
            <a:lvl5pPr marL="2011931">
              <a:defRPr sz="1801"/>
            </a:lvl5pPr>
            <a:lvl6pPr marL="1707093" indent="0">
              <a:buNone/>
              <a:defRPr sz="1801"/>
            </a:lvl6pPr>
            <a:lvl7pPr marL="2011931">
              <a:defRPr sz="1801"/>
            </a:lvl7pPr>
            <a:lvl8pPr marL="2011931">
              <a:defRPr sz="1801"/>
            </a:lvl8pPr>
            <a:lvl9pPr marL="2011931"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701800"/>
            <a:ext cx="4978400" cy="4470400"/>
          </a:xfrm>
        </p:spPr>
        <p:txBody>
          <a:bodyPr>
            <a:normAutofit/>
          </a:bodyPr>
          <a:lstStyle>
            <a:lvl1pPr>
              <a:defRPr sz="2401"/>
            </a:lvl1pPr>
            <a:lvl2pPr>
              <a:defRPr sz="2001"/>
            </a:lvl2pPr>
            <a:lvl3pPr>
              <a:defRPr sz="1801"/>
            </a:lvl3pPr>
            <a:lvl4pPr>
              <a:defRPr sz="1801"/>
            </a:lvl4pPr>
            <a:lvl5pPr marL="2011931">
              <a:defRPr sz="1801"/>
            </a:lvl5pPr>
            <a:lvl6pPr marL="2011931">
              <a:defRPr sz="1801"/>
            </a:lvl6pPr>
            <a:lvl7pPr marL="2011931">
              <a:defRPr sz="1801"/>
            </a:lvl7pPr>
            <a:lvl8pPr marL="2011931">
              <a:defRPr sz="1801"/>
            </a:lvl8pPr>
            <a:lvl9pPr marL="2011931"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11/22/2019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5" y="1608836"/>
            <a:ext cx="4974336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1" b="1"/>
            </a:lvl1pPr>
            <a:lvl2pPr marL="609676" indent="0">
              <a:buNone/>
              <a:defRPr sz="2701" b="1"/>
            </a:lvl2pPr>
            <a:lvl3pPr marL="1219353" indent="0">
              <a:buNone/>
              <a:defRPr sz="2401" b="1"/>
            </a:lvl3pPr>
            <a:lvl4pPr marL="1829029" indent="0">
              <a:buNone/>
              <a:defRPr sz="2101" b="1"/>
            </a:lvl4pPr>
            <a:lvl5pPr marL="2438704" indent="0">
              <a:buNone/>
              <a:defRPr sz="2101" b="1"/>
            </a:lvl5pPr>
            <a:lvl6pPr marL="3048381" indent="0">
              <a:buNone/>
              <a:defRPr sz="2101" b="1"/>
            </a:lvl6pPr>
            <a:lvl7pPr marL="3658057" indent="0">
              <a:buNone/>
              <a:defRPr sz="2101" b="1"/>
            </a:lvl7pPr>
            <a:lvl8pPr marL="4267733" indent="0">
              <a:buNone/>
              <a:defRPr sz="2101" b="1"/>
            </a:lvl8pPr>
            <a:lvl9pPr marL="4877410" indent="0">
              <a:buNone/>
              <a:defRPr sz="21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600" y="2209800"/>
            <a:ext cx="4978400" cy="3962400"/>
          </a:xfrm>
        </p:spPr>
        <p:txBody>
          <a:bodyPr>
            <a:normAutofit/>
          </a:bodyPr>
          <a:lstStyle>
            <a:lvl1pPr>
              <a:defRPr sz="2001"/>
            </a:lvl1pPr>
            <a:lvl2pPr>
              <a:defRPr sz="1801"/>
            </a:lvl2pPr>
            <a:lvl3pPr>
              <a:defRPr sz="1801"/>
            </a:lvl3pPr>
            <a:lvl4pPr>
              <a:defRPr sz="1801"/>
            </a:lvl4pPr>
            <a:lvl5pPr marL="2011931">
              <a:defRPr sz="1801"/>
            </a:lvl5pPr>
            <a:lvl6pPr marL="2011931">
              <a:defRPr sz="1801"/>
            </a:lvl6pPr>
            <a:lvl7pPr marL="2011931">
              <a:defRPr sz="1801"/>
            </a:lvl7pPr>
            <a:lvl8pPr marL="2011931">
              <a:defRPr sz="1801"/>
            </a:lvl8pPr>
            <a:lvl9pPr marL="2011931"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3264" y="1608836"/>
            <a:ext cx="4974336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1" b="1"/>
            </a:lvl1pPr>
            <a:lvl2pPr marL="609676" indent="0">
              <a:buNone/>
              <a:defRPr sz="2701" b="1"/>
            </a:lvl2pPr>
            <a:lvl3pPr marL="1219353" indent="0">
              <a:buNone/>
              <a:defRPr sz="2401" b="1"/>
            </a:lvl3pPr>
            <a:lvl4pPr marL="1829029" indent="0">
              <a:buNone/>
              <a:defRPr sz="2101" b="1"/>
            </a:lvl4pPr>
            <a:lvl5pPr marL="2438704" indent="0">
              <a:buNone/>
              <a:defRPr sz="2101" b="1"/>
            </a:lvl5pPr>
            <a:lvl6pPr marL="3048381" indent="0">
              <a:buNone/>
              <a:defRPr sz="2101" b="1"/>
            </a:lvl6pPr>
            <a:lvl7pPr marL="3658057" indent="0">
              <a:buNone/>
              <a:defRPr sz="2101" b="1"/>
            </a:lvl7pPr>
            <a:lvl8pPr marL="4267733" indent="0">
              <a:buNone/>
              <a:defRPr sz="2101" b="1"/>
            </a:lvl8pPr>
            <a:lvl9pPr marL="4877410" indent="0">
              <a:buNone/>
              <a:defRPr sz="21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9200" y="2209800"/>
            <a:ext cx="4978400" cy="3962400"/>
          </a:xfrm>
        </p:spPr>
        <p:txBody>
          <a:bodyPr>
            <a:normAutofit/>
          </a:bodyPr>
          <a:lstStyle>
            <a:lvl1pPr>
              <a:defRPr sz="2001"/>
            </a:lvl1pPr>
            <a:lvl2pPr>
              <a:defRPr sz="1801"/>
            </a:lvl2pPr>
            <a:lvl3pPr>
              <a:defRPr sz="1801"/>
            </a:lvl3pPr>
            <a:lvl4pPr>
              <a:defRPr sz="1801"/>
            </a:lvl4pPr>
            <a:lvl5pPr marL="2011931">
              <a:defRPr sz="1801"/>
            </a:lvl5pPr>
            <a:lvl6pPr marL="2011931">
              <a:defRPr sz="1801"/>
            </a:lvl6pPr>
            <a:lvl7pPr marL="2011931">
              <a:defRPr sz="1801"/>
            </a:lvl7pPr>
            <a:lvl8pPr marL="2011931">
              <a:defRPr sz="1801"/>
            </a:lvl8pPr>
            <a:lvl9pPr marL="2011931"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11/22/2019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11/22/2019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11/22/2019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2400" y="0"/>
            <a:ext cx="7924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1" tIns="60965" rIns="121931" bIns="60965" rtlCol="0" anchor="ctr"/>
          <a:lstStyle/>
          <a:p>
            <a:pPr algn="ctr"/>
            <a:endParaRPr sz="240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701800"/>
            <a:ext cx="3352800" cy="2844800"/>
          </a:xfrm>
        </p:spPr>
        <p:txBody>
          <a:bodyPr anchor="b">
            <a:normAutofit/>
          </a:bodyPr>
          <a:lstStyle>
            <a:lvl1pPr algn="l">
              <a:defRPr sz="2001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4648200"/>
            <a:ext cx="3352800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676" indent="0">
              <a:buNone/>
              <a:defRPr sz="1600"/>
            </a:lvl2pPr>
            <a:lvl3pPr marL="1219353" indent="0">
              <a:buNone/>
              <a:defRPr sz="1300"/>
            </a:lvl3pPr>
            <a:lvl4pPr marL="1829029" indent="0">
              <a:buNone/>
              <a:defRPr sz="1200"/>
            </a:lvl4pPr>
            <a:lvl5pPr marL="2438704" indent="0">
              <a:buNone/>
              <a:defRPr sz="1200"/>
            </a:lvl5pPr>
            <a:lvl6pPr marL="3048381" indent="0">
              <a:buNone/>
              <a:defRPr sz="1200"/>
            </a:lvl6pPr>
            <a:lvl7pPr marL="3658057" indent="0">
              <a:buNone/>
              <a:defRPr sz="1200"/>
            </a:lvl7pPr>
            <a:lvl8pPr marL="4267733" indent="0">
              <a:buNone/>
              <a:defRPr sz="1200"/>
            </a:lvl8pPr>
            <a:lvl9pPr marL="487741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0401" y="482600"/>
            <a:ext cx="6807200" cy="5892800"/>
          </a:xfrm>
        </p:spPr>
        <p:txBody>
          <a:bodyPr>
            <a:normAutofit/>
          </a:bodyPr>
          <a:lstStyle>
            <a:lvl1pPr>
              <a:defRPr sz="2401"/>
            </a:lvl1pPr>
            <a:lvl2pPr>
              <a:defRPr sz="2001"/>
            </a:lvl2pPr>
            <a:lvl3pPr>
              <a:defRPr sz="1801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11/22/2019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801" y="0"/>
            <a:ext cx="80264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1" tIns="60965" rIns="121931" bIns="60965" rtlCol="0" anchor="ctr"/>
          <a:lstStyle/>
          <a:p>
            <a:pPr algn="ctr"/>
            <a:endParaRPr sz="240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1" y="4800600"/>
            <a:ext cx="7315200" cy="762000"/>
          </a:xfrm>
        </p:spPr>
        <p:txBody>
          <a:bodyPr anchor="b">
            <a:normAutofit/>
          </a:bodyPr>
          <a:lstStyle>
            <a:lvl1pPr algn="l">
              <a:defRPr sz="2001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8401" y="279404"/>
            <a:ext cx="7315200" cy="4448175"/>
          </a:xfrm>
        </p:spPr>
        <p:txBody>
          <a:bodyPr>
            <a:normAutofit/>
          </a:bodyPr>
          <a:lstStyle>
            <a:lvl1pPr marL="0" indent="0">
              <a:buNone/>
              <a:defRPr sz="2801"/>
            </a:lvl1pPr>
            <a:lvl2pPr marL="609676" indent="0">
              <a:buNone/>
              <a:defRPr sz="3701"/>
            </a:lvl2pPr>
            <a:lvl3pPr marL="1219353" indent="0">
              <a:buNone/>
              <a:defRPr sz="3201"/>
            </a:lvl3pPr>
            <a:lvl4pPr marL="1829029" indent="0">
              <a:buNone/>
              <a:defRPr sz="2701"/>
            </a:lvl4pPr>
            <a:lvl5pPr marL="2438704" indent="0">
              <a:buNone/>
              <a:defRPr sz="2701"/>
            </a:lvl5pPr>
            <a:lvl6pPr marL="3048381" indent="0">
              <a:buNone/>
              <a:defRPr sz="2701"/>
            </a:lvl6pPr>
            <a:lvl7pPr marL="3658057" indent="0">
              <a:buNone/>
              <a:defRPr sz="2701"/>
            </a:lvl7pPr>
            <a:lvl8pPr marL="4267733" indent="0">
              <a:buNone/>
              <a:defRPr sz="2701"/>
            </a:lvl8pPr>
            <a:lvl9pPr marL="4877410" indent="0">
              <a:buNone/>
              <a:defRPr sz="2701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1" y="5562600"/>
            <a:ext cx="7315200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676" indent="0">
              <a:buNone/>
              <a:defRPr sz="1600"/>
            </a:lvl2pPr>
            <a:lvl3pPr marL="1219353" indent="0">
              <a:buNone/>
              <a:defRPr sz="1300"/>
            </a:lvl3pPr>
            <a:lvl4pPr marL="1829029" indent="0">
              <a:buNone/>
              <a:defRPr sz="1200"/>
            </a:lvl4pPr>
            <a:lvl5pPr marL="2438704" indent="0">
              <a:buNone/>
              <a:defRPr sz="1200"/>
            </a:lvl5pPr>
            <a:lvl6pPr marL="3048381" indent="0">
              <a:buNone/>
              <a:defRPr sz="1200"/>
            </a:lvl6pPr>
            <a:lvl7pPr marL="3658057" indent="0">
              <a:buNone/>
              <a:defRPr sz="1200"/>
            </a:lvl7pPr>
            <a:lvl8pPr marL="4267733" indent="0">
              <a:buNone/>
              <a:defRPr sz="1200"/>
            </a:lvl8pPr>
            <a:lvl9pPr marL="487741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11/22/2019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11/22/2019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274641"/>
            <a:ext cx="142240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274641"/>
            <a:ext cx="8534401" cy="58975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11/22/2019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801" y="0"/>
            <a:ext cx="115824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1" tIns="60965" rIns="121931" bIns="60965" rtlCol="0" anchor="ctr"/>
          <a:lstStyle/>
          <a:p>
            <a:pPr algn="ctr"/>
            <a:endParaRPr sz="240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76200"/>
            <a:ext cx="1016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1701800"/>
            <a:ext cx="1016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6400804"/>
            <a:ext cx="27432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8861" y="6400804"/>
            <a:ext cx="621792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9795" y="6400804"/>
            <a:ext cx="1107807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9353" rtl="0" eaLnBrk="1" latinLnBrk="0" hangingPunct="1">
        <a:lnSpc>
          <a:spcPct val="85000"/>
        </a:lnSpc>
        <a:spcBef>
          <a:spcPct val="0"/>
        </a:spcBef>
        <a:buNone/>
        <a:tabLst/>
        <a:defRPr sz="440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38" indent="-304838" algn="l" defTabSz="1219353" rtl="0" eaLnBrk="1" latinLnBrk="0" hangingPunct="1">
        <a:lnSpc>
          <a:spcPct val="95000"/>
        </a:lnSpc>
        <a:spcBef>
          <a:spcPts val="1867"/>
        </a:spcBef>
        <a:buSzPct val="100000"/>
        <a:buFont typeface="Arial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731611" indent="-304838" algn="l" defTabSz="1219353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1" kern="1200">
          <a:solidFill>
            <a:schemeClr val="tx1"/>
          </a:solidFill>
          <a:latin typeface="+mn-lt"/>
          <a:ea typeface="+mn-ea"/>
          <a:cs typeface="+mn-cs"/>
        </a:defRPr>
      </a:lvl2pPr>
      <a:lvl3pPr marL="1158384" indent="-304838" algn="l" defTabSz="1219353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585158" indent="-304838" algn="l" defTabSz="1219353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11931" indent="-304838" algn="l" defTabSz="1219353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438704" indent="-304838" algn="l" defTabSz="1219353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865478" indent="-304838" algn="l" defTabSz="1219353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92251" indent="-304838" algn="l" defTabSz="1219353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779993" indent="-304838" algn="l" defTabSz="1219353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676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353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9029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704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8381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8057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733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7410" algn="l" defTabSz="1219353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3712" y="1930400"/>
            <a:ext cx="8496944" cy="250671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900" dirty="0">
                <a:solidFill>
                  <a:schemeClr val="accent5">
                    <a:lumMod val="75000"/>
                  </a:schemeClr>
                </a:solidFill>
              </a:rPr>
              <a:t>ICB</a:t>
            </a:r>
            <a:br>
              <a:rPr lang="hu-HU" sz="49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4900" dirty="0">
                <a:solidFill>
                  <a:srgbClr val="FF0000"/>
                </a:solidFill>
              </a:rPr>
              <a:t>The Bookkeepers Summit</a:t>
            </a:r>
            <a:br>
              <a:rPr lang="en-GB" sz="4900" b="1" dirty="0"/>
            </a:br>
            <a:br>
              <a:rPr lang="en-GB" sz="66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4400" dirty="0">
                <a:solidFill>
                  <a:schemeClr val="accent5">
                    <a:lumMod val="75000"/>
                  </a:schemeClr>
                </a:solidFill>
              </a:rPr>
              <a:t>London – 2019 November</a:t>
            </a:r>
            <a:br>
              <a:rPr lang="en-GB" sz="4400" dirty="0">
                <a:solidFill>
                  <a:schemeClr val="accent5">
                    <a:lumMod val="75000"/>
                  </a:schemeClr>
                </a:solidFill>
              </a:rPr>
            </a:br>
            <a:br>
              <a:rPr lang="en-GB" sz="4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hu-HU" sz="4400" dirty="0" err="1">
                <a:solidFill>
                  <a:schemeClr val="accent5">
                    <a:lumMod val="75000"/>
                  </a:schemeClr>
                </a:solidFill>
              </a:rPr>
              <a:t>Self-Assessment</a:t>
            </a:r>
            <a:r>
              <a:rPr lang="hu-HU" sz="4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hu-HU" sz="4400" dirty="0" err="1">
                <a:solidFill>
                  <a:schemeClr val="accent5">
                    <a:lumMod val="75000"/>
                  </a:schemeClr>
                </a:solidFill>
              </a:rPr>
              <a:t>Tax</a:t>
            </a:r>
            <a:r>
              <a:rPr lang="hu-HU" sz="4400" dirty="0">
                <a:solidFill>
                  <a:schemeClr val="accent5">
                    <a:lumMod val="75000"/>
                  </a:schemeClr>
                </a:solidFill>
              </a:rPr>
              <a:t> Update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Eszter Petrinovics MA FICB PM Dip.</a:t>
            </a:r>
          </a:p>
          <a:p>
            <a:r>
              <a:rPr lang="hu-HU" dirty="0"/>
              <a:t>IDEAL Schools - OptiAccounts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The two worlds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dirty="0"/>
              <a:t>Entering taxation       </a:t>
            </a:r>
            <a:r>
              <a:rPr lang="hu-HU" sz="2400" dirty="0">
                <a:solidFill>
                  <a:srgbClr val="FF0000"/>
                </a:solidFill>
              </a:rPr>
              <a:t>your reponsibility will grow</a:t>
            </a:r>
            <a:r>
              <a:rPr lang="hu-HU" sz="2400" dirty="0"/>
              <a:t>!</a:t>
            </a:r>
          </a:p>
          <a:p>
            <a:pPr lvl="1"/>
            <a:r>
              <a:rPr lang="hu-HU" sz="2200" dirty="0"/>
              <a:t>Bookkeeping and Accounting	</a:t>
            </a:r>
            <a:r>
              <a:rPr lang="hu-HU" sz="2200" dirty="0" err="1"/>
              <a:t>vs</a:t>
            </a:r>
            <a:r>
              <a:rPr lang="hu-HU" sz="2200" dirty="0"/>
              <a:t>.        </a:t>
            </a:r>
            <a:r>
              <a:rPr lang="hu-HU" sz="2200" dirty="0" err="1"/>
              <a:t>Taxation</a:t>
            </a:r>
            <a:r>
              <a:rPr lang="hu-HU" sz="2200" dirty="0"/>
              <a:t>	</a:t>
            </a:r>
          </a:p>
          <a:p>
            <a:r>
              <a:rPr lang="hu-HU" sz="2400" dirty="0"/>
              <a:t>Life Long Learning – </a:t>
            </a:r>
            <a:r>
              <a:rPr lang="hu-HU" sz="2400" dirty="0">
                <a:solidFill>
                  <a:srgbClr val="FF0000"/>
                </a:solidFill>
              </a:rPr>
              <a:t>Continued Professional Development</a:t>
            </a:r>
          </a:p>
          <a:p>
            <a:pPr lvl="1"/>
            <a:r>
              <a:rPr lang="hu-HU" sz="2200" dirty="0"/>
              <a:t>Attitude – Know what you </a:t>
            </a:r>
            <a:r>
              <a:rPr lang="hu-HU" sz="2200" dirty="0" err="1"/>
              <a:t>don’t</a:t>
            </a:r>
            <a:r>
              <a:rPr lang="hu-HU" sz="2200" dirty="0"/>
              <a:t> </a:t>
            </a:r>
            <a:r>
              <a:rPr lang="hu-HU" sz="2200" dirty="0" err="1"/>
              <a:t>know</a:t>
            </a:r>
            <a:r>
              <a:rPr lang="hu-HU" sz="2200" dirty="0"/>
              <a:t> – </a:t>
            </a:r>
            <a:r>
              <a:rPr lang="hu-HU" sz="2200" dirty="0" err="1"/>
              <a:t>know</a:t>
            </a:r>
            <a:r>
              <a:rPr lang="hu-HU" sz="2200" dirty="0"/>
              <a:t> </a:t>
            </a:r>
            <a:r>
              <a:rPr lang="hu-HU" sz="2200" dirty="0" err="1"/>
              <a:t>your</a:t>
            </a:r>
            <a:r>
              <a:rPr lang="hu-HU" sz="2200" dirty="0"/>
              <a:t> </a:t>
            </a:r>
            <a:r>
              <a:rPr lang="hu-HU" sz="2200" dirty="0" err="1"/>
              <a:t>limits</a:t>
            </a:r>
            <a:r>
              <a:rPr lang="hu-HU" sz="2200" dirty="0"/>
              <a:t>!</a:t>
            </a:r>
          </a:p>
          <a:p>
            <a:pPr lvl="1"/>
            <a:r>
              <a:rPr lang="hu-HU" sz="2200" dirty="0"/>
              <a:t>Keep up or you will be left behind</a:t>
            </a:r>
          </a:p>
          <a:p>
            <a:pPr marL="0" indent="0">
              <a:buNone/>
            </a:pPr>
            <a:r>
              <a:rPr lang="hu-HU" sz="2001" dirty="0"/>
              <a:t>	</a:t>
            </a:r>
            <a:endParaRPr lang="hu-HU" dirty="0"/>
          </a:p>
          <a:p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151277" y="1916438"/>
            <a:ext cx="36013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Collecting the right information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Information</a:t>
            </a:r>
            <a:r>
              <a:rPr lang="hu-HU" dirty="0"/>
              <a:t> </a:t>
            </a:r>
            <a:r>
              <a:rPr lang="hu-HU" dirty="0" err="1"/>
              <a:t>sources</a:t>
            </a:r>
            <a:endParaRPr lang="hu-HU" dirty="0"/>
          </a:p>
          <a:p>
            <a:pPr lvl="1"/>
            <a:r>
              <a:rPr lang="hu-HU" sz="2200" dirty="0"/>
              <a:t>HMRC Basic </a:t>
            </a:r>
            <a:r>
              <a:rPr lang="hu-HU" sz="2200" dirty="0" err="1"/>
              <a:t>level</a:t>
            </a:r>
            <a:r>
              <a:rPr lang="hu-HU" sz="2200" dirty="0"/>
              <a:t> </a:t>
            </a:r>
            <a:r>
              <a:rPr lang="hu-HU" sz="2200" dirty="0" err="1"/>
              <a:t>sites</a:t>
            </a:r>
            <a:r>
              <a:rPr lang="hu-HU" sz="2200" dirty="0"/>
              <a:t>, </a:t>
            </a:r>
            <a:r>
              <a:rPr lang="hu-HU" sz="2200" dirty="0" err="1"/>
              <a:t>Collection</a:t>
            </a:r>
            <a:r>
              <a:rPr lang="hu-HU" sz="2200" dirty="0"/>
              <a:t> </a:t>
            </a:r>
            <a:r>
              <a:rPr lang="hu-HU" sz="2200" dirty="0" err="1"/>
              <a:t>sites</a:t>
            </a:r>
            <a:r>
              <a:rPr lang="hu-HU" sz="2200" dirty="0"/>
              <a:t> and HMRC </a:t>
            </a:r>
            <a:r>
              <a:rPr lang="hu-HU" sz="2200" dirty="0" err="1"/>
              <a:t>Manuals</a:t>
            </a:r>
            <a:endParaRPr lang="hu-HU" sz="2200" dirty="0"/>
          </a:p>
          <a:p>
            <a:pPr lvl="1"/>
            <a:r>
              <a:rPr lang="hu-HU" sz="2200" dirty="0" err="1"/>
              <a:t>Notes</a:t>
            </a:r>
            <a:r>
              <a:rPr lang="hu-HU" sz="2200" dirty="0"/>
              <a:t> </a:t>
            </a:r>
            <a:r>
              <a:rPr lang="hu-HU" sz="2200" dirty="0" err="1"/>
              <a:t>to</a:t>
            </a:r>
            <a:r>
              <a:rPr lang="hu-HU" sz="2200" dirty="0"/>
              <a:t> </a:t>
            </a:r>
            <a:r>
              <a:rPr lang="hu-HU" sz="2200" dirty="0" err="1"/>
              <a:t>the</a:t>
            </a:r>
            <a:r>
              <a:rPr lang="hu-HU" sz="2200" dirty="0"/>
              <a:t> </a:t>
            </a:r>
            <a:r>
              <a:rPr lang="hu-HU" sz="2200" dirty="0" err="1"/>
              <a:t>Self</a:t>
            </a:r>
            <a:r>
              <a:rPr lang="hu-HU" sz="2200" dirty="0"/>
              <a:t> </a:t>
            </a:r>
            <a:r>
              <a:rPr lang="hu-HU" sz="2200" dirty="0" err="1"/>
              <a:t>Assessment</a:t>
            </a:r>
            <a:r>
              <a:rPr lang="hu-HU" sz="2200" dirty="0"/>
              <a:t> </a:t>
            </a:r>
            <a:r>
              <a:rPr lang="hu-HU" sz="2200" dirty="0" err="1"/>
              <a:t>pages</a:t>
            </a:r>
            <a:r>
              <a:rPr lang="hu-HU" sz="2200" dirty="0"/>
              <a:t> and </a:t>
            </a:r>
            <a:r>
              <a:rPr lang="hu-HU" sz="2200" dirty="0" err="1"/>
              <a:t>Helpheets</a:t>
            </a:r>
            <a:endParaRPr lang="hu-HU" sz="2200" dirty="0"/>
          </a:p>
          <a:p>
            <a:pPr lvl="1"/>
            <a:r>
              <a:rPr lang="hu-HU" sz="2200" dirty="0" err="1"/>
              <a:t>Booklets</a:t>
            </a:r>
            <a:r>
              <a:rPr lang="hu-HU" sz="2200" dirty="0"/>
              <a:t> (340, 480, 490)</a:t>
            </a:r>
          </a:p>
          <a:p>
            <a:pPr lvl="1"/>
            <a:r>
              <a:rPr lang="hu-HU" sz="2200" dirty="0"/>
              <a:t>HMRC </a:t>
            </a:r>
            <a:r>
              <a:rPr lang="hu-HU" sz="2200" dirty="0" err="1"/>
              <a:t>Agent</a:t>
            </a:r>
            <a:r>
              <a:rPr lang="hu-HU" sz="2200" dirty="0"/>
              <a:t> </a:t>
            </a:r>
            <a:r>
              <a:rPr lang="hu-HU" sz="2200" dirty="0" err="1"/>
              <a:t>Talking</a:t>
            </a:r>
            <a:r>
              <a:rPr lang="hu-HU" sz="2200" dirty="0"/>
              <a:t> </a:t>
            </a:r>
            <a:r>
              <a:rPr lang="hu-HU" sz="2200" dirty="0" err="1"/>
              <a:t>Point</a:t>
            </a:r>
            <a:r>
              <a:rPr lang="hu-HU" sz="2200" dirty="0"/>
              <a:t> and </a:t>
            </a:r>
            <a:r>
              <a:rPr lang="hu-HU" sz="2200" dirty="0" err="1"/>
              <a:t>regular</a:t>
            </a:r>
            <a:r>
              <a:rPr lang="hu-HU" sz="2200" dirty="0"/>
              <a:t> </a:t>
            </a:r>
            <a:r>
              <a:rPr lang="hu-HU" sz="2200" dirty="0" err="1"/>
              <a:t>webinars</a:t>
            </a:r>
            <a:endParaRPr lang="hu-HU" sz="2200" dirty="0"/>
          </a:p>
          <a:p>
            <a:pPr lvl="1"/>
            <a:r>
              <a:rPr lang="hu-HU" sz="2200" dirty="0" err="1"/>
              <a:t>AccountinWeb</a:t>
            </a:r>
            <a:r>
              <a:rPr lang="hu-HU" sz="2200" dirty="0"/>
              <a:t> and </a:t>
            </a:r>
            <a:r>
              <a:rPr lang="hu-HU" sz="2200" dirty="0" err="1"/>
              <a:t>trustworthy</a:t>
            </a:r>
            <a:r>
              <a:rPr lang="hu-HU" sz="2200" dirty="0"/>
              <a:t> </a:t>
            </a:r>
            <a:r>
              <a:rPr lang="hu-HU" sz="2200" dirty="0" err="1"/>
              <a:t>services</a:t>
            </a:r>
            <a:endParaRPr lang="hu-HU" sz="2200" dirty="0"/>
          </a:p>
          <a:p>
            <a:pPr lvl="1"/>
            <a:r>
              <a:rPr lang="hu-HU" sz="2200" dirty="0" err="1"/>
              <a:t>Quality</a:t>
            </a:r>
            <a:r>
              <a:rPr lang="hu-HU" sz="2200" dirty="0"/>
              <a:t> </a:t>
            </a:r>
            <a:r>
              <a:rPr lang="hu-HU" sz="2200" dirty="0" err="1"/>
              <a:t>communities</a:t>
            </a:r>
            <a:r>
              <a:rPr lang="hu-HU" sz="2200" dirty="0"/>
              <a:t> – Professional </a:t>
            </a:r>
            <a:r>
              <a:rPr lang="hu-HU" sz="2200" dirty="0" err="1"/>
              <a:t>BFFs</a:t>
            </a:r>
            <a:endParaRPr lang="hu-HU" sz="2200" dirty="0"/>
          </a:p>
          <a:p>
            <a:pPr lvl="1"/>
            <a:r>
              <a:rPr lang="hu-HU" sz="2200" dirty="0" err="1"/>
              <a:t>Budget</a:t>
            </a:r>
            <a:r>
              <a:rPr lang="hu-HU" sz="2200" dirty="0"/>
              <a:t> </a:t>
            </a:r>
            <a:r>
              <a:rPr lang="hu-HU" sz="2200" dirty="0" err="1"/>
              <a:t>analysis</a:t>
            </a:r>
            <a:r>
              <a:rPr lang="hu-HU" sz="2200" dirty="0"/>
              <a:t> </a:t>
            </a:r>
          </a:p>
          <a:p>
            <a:r>
              <a:rPr lang="hu-HU" dirty="0">
                <a:solidFill>
                  <a:srgbClr val="FF0000"/>
                </a:solidFill>
              </a:rPr>
              <a:t>The Art of </a:t>
            </a:r>
            <a:r>
              <a:rPr lang="hu-HU" dirty="0" err="1">
                <a:solidFill>
                  <a:srgbClr val="FF0000"/>
                </a:solidFill>
              </a:rPr>
              <a:t>Search</a:t>
            </a:r>
            <a:endParaRPr lang="en-GB" dirty="0">
              <a:solidFill>
                <a:srgbClr val="FF0000"/>
              </a:solidFill>
            </a:endParaRPr>
          </a:p>
          <a:p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298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Changes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848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accent5">
                    <a:lumMod val="75000"/>
                  </a:schemeClr>
                </a:solidFill>
              </a:rPr>
              <a:t>Changes</a:t>
            </a:r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</a:rPr>
              <a:t>2016/17 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hu-HU" sz="3600" dirty="0">
                <a:solidFill>
                  <a:srgbClr val="FF0000"/>
                </a:solidFill>
              </a:rPr>
              <a:t>2017/18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628800"/>
            <a:ext cx="10160000" cy="4896544"/>
          </a:xfrm>
        </p:spPr>
        <p:txBody>
          <a:bodyPr>
            <a:normAutofit/>
          </a:bodyPr>
          <a:lstStyle/>
          <a:p>
            <a:r>
              <a:rPr lang="hu-HU" sz="2400" dirty="0" err="1"/>
              <a:t>Personal</a:t>
            </a:r>
            <a:r>
              <a:rPr lang="hu-HU" sz="2400" dirty="0"/>
              <a:t> </a:t>
            </a:r>
            <a:r>
              <a:rPr lang="hu-HU" sz="2400" dirty="0" err="1"/>
              <a:t>Savings</a:t>
            </a:r>
            <a:r>
              <a:rPr lang="hu-HU" sz="2400" dirty="0"/>
              <a:t> </a:t>
            </a:r>
            <a:r>
              <a:rPr lang="hu-HU" sz="2400" dirty="0" err="1"/>
              <a:t>Allowance</a:t>
            </a:r>
            <a:r>
              <a:rPr lang="hu-HU" sz="2400" dirty="0"/>
              <a:t> + </a:t>
            </a:r>
            <a:r>
              <a:rPr lang="hu-HU" sz="2400" dirty="0" err="1"/>
              <a:t>Dividend</a:t>
            </a:r>
            <a:r>
              <a:rPr lang="hu-HU" sz="2400" dirty="0"/>
              <a:t> </a:t>
            </a:r>
            <a:r>
              <a:rPr lang="hu-HU" sz="2400" dirty="0" err="1"/>
              <a:t>Allowance</a:t>
            </a:r>
            <a:r>
              <a:rPr lang="hu-HU" sz="2400" dirty="0"/>
              <a:t> </a:t>
            </a:r>
            <a:r>
              <a:rPr lang="hu-HU" sz="2400" dirty="0" err="1"/>
              <a:t>induces</a:t>
            </a: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  </a:t>
            </a:r>
            <a:r>
              <a:rPr lang="hu-HU" sz="2400" dirty="0" err="1">
                <a:solidFill>
                  <a:srgbClr val="FF0000"/>
                </a:solidFill>
              </a:rPr>
              <a:t>Tax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Optimisation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/>
              <a:t>and </a:t>
            </a:r>
            <a:r>
              <a:rPr lang="hu-HU" sz="2400" dirty="0" err="1"/>
              <a:t>calculation</a:t>
            </a:r>
            <a:r>
              <a:rPr lang="hu-HU" sz="2400" dirty="0"/>
              <a:t> – </a:t>
            </a:r>
            <a:r>
              <a:rPr lang="hu-HU" sz="2400" dirty="0" err="1"/>
              <a:t>Don’t</a:t>
            </a:r>
            <a:r>
              <a:rPr lang="hu-HU" sz="2400" dirty="0"/>
              <a:t> </a:t>
            </a:r>
            <a:r>
              <a:rPr lang="hu-HU" sz="2400" dirty="0" err="1"/>
              <a:t>trust</a:t>
            </a: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software – HMRC </a:t>
            </a:r>
            <a:r>
              <a:rPr lang="hu-HU" sz="2400" dirty="0" err="1"/>
              <a:t>Exlusion</a:t>
            </a:r>
            <a:r>
              <a:rPr lang="hu-HU" sz="2400" dirty="0"/>
              <a:t> </a:t>
            </a:r>
            <a:r>
              <a:rPr lang="hu-HU" sz="2400" dirty="0" err="1"/>
              <a:t>list</a:t>
            </a:r>
            <a:endParaRPr lang="hu-HU" sz="2400" dirty="0"/>
          </a:p>
          <a:p>
            <a:r>
              <a:rPr lang="hu-HU" sz="2400" dirty="0" err="1"/>
              <a:t>Introduction</a:t>
            </a:r>
            <a:r>
              <a:rPr lang="hu-HU" sz="2400" dirty="0"/>
              <a:t> of </a:t>
            </a:r>
            <a:r>
              <a:rPr lang="hu-HU" sz="2400" dirty="0" err="1">
                <a:solidFill>
                  <a:srgbClr val="FF0000"/>
                </a:solidFill>
              </a:rPr>
              <a:t>Trading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Income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Allowance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/>
              <a:t>and </a:t>
            </a:r>
            <a:r>
              <a:rPr lang="hu-HU" sz="2400" dirty="0" err="1">
                <a:solidFill>
                  <a:srgbClr val="FF0000"/>
                </a:solidFill>
              </a:rPr>
              <a:t>Property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Income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Allowance</a:t>
            </a:r>
            <a:endParaRPr lang="hu-HU" sz="2400" dirty="0">
              <a:solidFill>
                <a:srgbClr val="FF0000"/>
              </a:solidFill>
            </a:endParaRPr>
          </a:p>
          <a:p>
            <a:r>
              <a:rPr lang="hu-HU" sz="2400" dirty="0"/>
              <a:t>Property </a:t>
            </a:r>
            <a:r>
              <a:rPr lang="hu-HU" sz="2400" dirty="0" err="1"/>
              <a:t>income</a:t>
            </a:r>
            <a:r>
              <a:rPr lang="hu-HU" sz="2400" dirty="0"/>
              <a:t> – </a:t>
            </a:r>
            <a:r>
              <a:rPr lang="hu-HU" sz="2400" dirty="0" err="1">
                <a:solidFill>
                  <a:srgbClr val="FF0000"/>
                </a:solidFill>
              </a:rPr>
              <a:t>Restriction</a:t>
            </a:r>
            <a:r>
              <a:rPr lang="hu-HU" sz="2400" dirty="0">
                <a:solidFill>
                  <a:srgbClr val="FF0000"/>
                </a:solidFill>
              </a:rPr>
              <a:t> on </a:t>
            </a:r>
            <a:r>
              <a:rPr lang="hu-HU" sz="2400" dirty="0" err="1">
                <a:solidFill>
                  <a:srgbClr val="FF0000"/>
                </a:solidFill>
              </a:rPr>
              <a:t>finance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costs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/>
              <a:t>first</a:t>
            </a:r>
            <a:r>
              <a:rPr lang="hu-HU" sz="2400" dirty="0"/>
              <a:t> </a:t>
            </a:r>
            <a:r>
              <a:rPr lang="hu-HU" sz="2400" dirty="0" err="1"/>
              <a:t>year</a:t>
            </a:r>
            <a:endParaRPr lang="hu-HU" sz="2400" dirty="0"/>
          </a:p>
          <a:p>
            <a:r>
              <a:rPr lang="hu-HU" sz="2400" dirty="0" err="1"/>
              <a:t>Property</a:t>
            </a:r>
            <a:r>
              <a:rPr lang="hu-HU" sz="2400" dirty="0"/>
              <a:t> </a:t>
            </a:r>
            <a:r>
              <a:rPr lang="hu-HU" sz="2400" dirty="0" err="1"/>
              <a:t>income</a:t>
            </a:r>
            <a:r>
              <a:rPr lang="hu-HU" sz="2400" dirty="0"/>
              <a:t> </a:t>
            </a:r>
            <a:r>
              <a:rPr lang="hu-HU" sz="2400" dirty="0">
                <a:solidFill>
                  <a:srgbClr val="FF0000"/>
                </a:solidFill>
              </a:rPr>
              <a:t>Cash </a:t>
            </a:r>
            <a:r>
              <a:rPr lang="hu-HU" sz="2400" dirty="0" err="1">
                <a:solidFill>
                  <a:srgbClr val="FF0000"/>
                </a:solidFill>
              </a:rPr>
              <a:t>basis</a:t>
            </a:r>
            <a:r>
              <a:rPr lang="hu-HU" sz="2400" dirty="0">
                <a:solidFill>
                  <a:srgbClr val="FF0000"/>
                </a:solidFill>
              </a:rPr>
              <a:t> –  </a:t>
            </a:r>
            <a:r>
              <a:rPr lang="hu-HU" sz="2400" dirty="0" err="1">
                <a:solidFill>
                  <a:srgbClr val="FF0000"/>
                </a:solidFill>
              </a:rPr>
              <a:t>for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landlords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endParaRPr lang="hu-HU" sz="2400" dirty="0"/>
          </a:p>
          <a:p>
            <a:r>
              <a:rPr lang="hu-HU" sz="2400" dirty="0" err="1"/>
              <a:t>Property</a:t>
            </a:r>
            <a:r>
              <a:rPr lang="hu-HU" sz="2400" dirty="0"/>
              <a:t> </a:t>
            </a:r>
            <a:r>
              <a:rPr lang="hu-HU" sz="2400" dirty="0" err="1"/>
              <a:t>income</a:t>
            </a:r>
            <a:r>
              <a:rPr lang="hu-HU" sz="2400" dirty="0"/>
              <a:t> – </a:t>
            </a:r>
            <a:r>
              <a:rPr lang="hu-HU" sz="2400" dirty="0" err="1">
                <a:solidFill>
                  <a:srgbClr val="FF0000"/>
                </a:solidFill>
              </a:rPr>
              <a:t>landlord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mileage</a:t>
            </a:r>
            <a:endParaRPr lang="hu-HU" sz="2400" dirty="0">
              <a:solidFill>
                <a:srgbClr val="FF0000"/>
              </a:solidFill>
            </a:endParaRPr>
          </a:p>
          <a:p>
            <a:r>
              <a:rPr lang="hu-HU" sz="2400" dirty="0" err="1">
                <a:solidFill>
                  <a:srgbClr val="FF0000"/>
                </a:solidFill>
              </a:rPr>
              <a:t>Deemed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>
                <a:solidFill>
                  <a:srgbClr val="FF0000"/>
                </a:solidFill>
              </a:rPr>
              <a:t>domiciled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hu-HU" sz="2400" dirty="0" err="1"/>
              <a:t>rules</a:t>
            </a:r>
            <a:r>
              <a:rPr lang="hu-HU" sz="2400" dirty="0"/>
              <a:t> </a:t>
            </a:r>
            <a:r>
              <a:rPr lang="hu-HU" sz="2400" dirty="0" err="1"/>
              <a:t>introduced</a:t>
            </a:r>
            <a:r>
              <a:rPr lang="hu-HU" sz="2400" dirty="0"/>
              <a:t> 15/20 </a:t>
            </a:r>
            <a:r>
              <a:rPr lang="hu-HU" sz="2400" dirty="0" err="1"/>
              <a:t>preceeding</a:t>
            </a:r>
            <a:r>
              <a:rPr lang="hu-HU" sz="2400" dirty="0"/>
              <a:t> </a:t>
            </a:r>
            <a:r>
              <a:rPr lang="hu-HU" sz="2400" dirty="0" err="1"/>
              <a:t>tax</a:t>
            </a:r>
            <a:r>
              <a:rPr lang="hu-HU" sz="2400" dirty="0"/>
              <a:t> </a:t>
            </a:r>
            <a:r>
              <a:rPr lang="hu-HU" sz="2400" dirty="0" err="1"/>
              <a:t>years</a:t>
            </a:r>
            <a:endParaRPr lang="hu-HU" sz="2400" dirty="0"/>
          </a:p>
          <a:p>
            <a:endParaRPr lang="hu-HU" sz="24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1574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solidFill>
                  <a:schemeClr val="accent5">
                    <a:lumMod val="75000"/>
                  </a:schemeClr>
                </a:solidFill>
              </a:rPr>
              <a:t>Changes</a:t>
            </a:r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</a:rPr>
              <a:t>2017/18 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hu-HU" sz="3600" dirty="0">
                <a:solidFill>
                  <a:srgbClr val="FF0000"/>
                </a:solidFill>
              </a:rPr>
              <a:t>2018/19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Dividend</a:t>
            </a:r>
            <a:r>
              <a:rPr lang="hu-HU" dirty="0"/>
              <a:t> </a:t>
            </a:r>
            <a:r>
              <a:rPr lang="hu-HU" dirty="0" err="1"/>
              <a:t>Allowance</a:t>
            </a:r>
            <a:r>
              <a:rPr lang="hu-HU" dirty="0"/>
              <a:t> </a:t>
            </a:r>
            <a:r>
              <a:rPr lang="hu-HU" dirty="0" err="1"/>
              <a:t>dropped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2,000</a:t>
            </a:r>
          </a:p>
          <a:p>
            <a:r>
              <a:rPr lang="hu-HU" dirty="0"/>
              <a:t>New </a:t>
            </a:r>
            <a:r>
              <a:rPr lang="hu-HU" dirty="0" err="1"/>
              <a:t>legislation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terminal</a:t>
            </a:r>
            <a:r>
              <a:rPr lang="hu-HU" dirty="0"/>
              <a:t> </a:t>
            </a:r>
            <a:r>
              <a:rPr lang="hu-HU" dirty="0" err="1"/>
              <a:t>payments</a:t>
            </a:r>
            <a:r>
              <a:rPr lang="hu-HU" dirty="0"/>
              <a:t> – </a:t>
            </a:r>
            <a:r>
              <a:rPr lang="hu-HU" dirty="0" err="1"/>
              <a:t>all</a:t>
            </a:r>
            <a:r>
              <a:rPr lang="hu-HU" dirty="0"/>
              <a:t> PILON (</a:t>
            </a:r>
            <a:r>
              <a:rPr lang="hu-HU" dirty="0" err="1"/>
              <a:t>payment</a:t>
            </a:r>
            <a:r>
              <a:rPr lang="hu-HU" dirty="0"/>
              <a:t> in </a:t>
            </a:r>
            <a:r>
              <a:rPr lang="hu-HU" dirty="0" err="1"/>
              <a:t>lieu</a:t>
            </a:r>
            <a:r>
              <a:rPr lang="hu-HU" dirty="0"/>
              <a:t> of </a:t>
            </a:r>
            <a:r>
              <a:rPr lang="hu-HU" dirty="0" err="1"/>
              <a:t>notice</a:t>
            </a:r>
            <a:r>
              <a:rPr lang="hu-HU" dirty="0"/>
              <a:t>) is </a:t>
            </a:r>
            <a:r>
              <a:rPr lang="hu-HU" dirty="0" err="1"/>
              <a:t>chargeable</a:t>
            </a:r>
            <a:r>
              <a:rPr lang="hu-HU" dirty="0"/>
              <a:t> </a:t>
            </a:r>
            <a:r>
              <a:rPr lang="hu-HU" dirty="0" err="1"/>
              <a:t>regardless</a:t>
            </a:r>
            <a:r>
              <a:rPr lang="hu-HU" dirty="0"/>
              <a:t> </a:t>
            </a:r>
            <a:r>
              <a:rPr lang="hu-HU" dirty="0" err="1"/>
              <a:t>whether</a:t>
            </a:r>
            <a:r>
              <a:rPr lang="hu-HU" dirty="0"/>
              <a:t> </a:t>
            </a:r>
            <a:r>
              <a:rPr lang="hu-HU" dirty="0" err="1"/>
              <a:t>contractual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not</a:t>
            </a:r>
            <a:endParaRPr lang="hu-HU" dirty="0"/>
          </a:p>
          <a:p>
            <a:r>
              <a:rPr lang="hu-HU" dirty="0"/>
              <a:t>Diesel </a:t>
            </a:r>
            <a:r>
              <a:rPr lang="hu-HU" dirty="0" err="1"/>
              <a:t>supplement</a:t>
            </a:r>
            <a:r>
              <a:rPr lang="hu-HU" dirty="0"/>
              <a:t>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raised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3% </a:t>
            </a:r>
            <a:r>
              <a:rPr lang="hu-HU" dirty="0" err="1"/>
              <a:t>to</a:t>
            </a:r>
            <a:r>
              <a:rPr lang="hu-HU" dirty="0"/>
              <a:t> 4% in 2018-19</a:t>
            </a:r>
          </a:p>
          <a:p>
            <a:r>
              <a:rPr lang="hu-HU" dirty="0" err="1"/>
              <a:t>Childcare</a:t>
            </a:r>
            <a:r>
              <a:rPr lang="hu-HU" dirty="0"/>
              <a:t> </a:t>
            </a:r>
            <a:r>
              <a:rPr lang="hu-HU" dirty="0" err="1"/>
              <a:t>vouchers</a:t>
            </a:r>
            <a:r>
              <a:rPr lang="hu-HU" dirty="0"/>
              <a:t> </a:t>
            </a:r>
            <a:r>
              <a:rPr lang="hu-HU" dirty="0" err="1"/>
              <a:t>were</a:t>
            </a:r>
            <a:r>
              <a:rPr lang="hu-HU" dirty="0"/>
              <a:t> </a:t>
            </a:r>
            <a:r>
              <a:rPr lang="hu-HU" dirty="0" err="1"/>
              <a:t>discontinued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2018 </a:t>
            </a:r>
            <a:r>
              <a:rPr lang="hu-HU" dirty="0" err="1"/>
              <a:t>October</a:t>
            </a:r>
            <a:endParaRPr lang="hu-HU" dirty="0"/>
          </a:p>
          <a:p>
            <a:r>
              <a:rPr lang="hu-HU" dirty="0"/>
              <a:t>FYA </a:t>
            </a:r>
            <a:r>
              <a:rPr lang="hu-HU" dirty="0" err="1"/>
              <a:t>emission</a:t>
            </a:r>
            <a:r>
              <a:rPr lang="hu-HU" dirty="0"/>
              <a:t> limit </a:t>
            </a:r>
            <a:r>
              <a:rPr lang="hu-HU" dirty="0" err="1"/>
              <a:t>dropped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75g/km </a:t>
            </a:r>
            <a:r>
              <a:rPr lang="hu-HU" dirty="0" err="1"/>
              <a:t>to</a:t>
            </a:r>
            <a:r>
              <a:rPr lang="hu-HU" dirty="0"/>
              <a:t> 50g/km</a:t>
            </a:r>
          </a:p>
          <a:p>
            <a:r>
              <a:rPr lang="hu-HU" dirty="0" err="1"/>
              <a:t>Special</a:t>
            </a:r>
            <a:r>
              <a:rPr lang="hu-HU" dirty="0"/>
              <a:t> </a:t>
            </a:r>
            <a:r>
              <a:rPr lang="hu-HU" dirty="0" err="1"/>
              <a:t>rate</a:t>
            </a:r>
            <a:r>
              <a:rPr lang="hu-HU" dirty="0"/>
              <a:t> </a:t>
            </a:r>
            <a:r>
              <a:rPr lang="hu-HU" dirty="0" err="1"/>
              <a:t>band</a:t>
            </a:r>
            <a:r>
              <a:rPr lang="hu-HU" dirty="0"/>
              <a:t> limit </a:t>
            </a:r>
            <a:r>
              <a:rPr lang="hu-HU" dirty="0" err="1"/>
              <a:t>lowered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130g/km </a:t>
            </a:r>
            <a:r>
              <a:rPr lang="hu-HU" dirty="0" err="1"/>
              <a:t>to</a:t>
            </a:r>
            <a:r>
              <a:rPr lang="hu-HU" dirty="0"/>
              <a:t> 110g/km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021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>
                <a:solidFill>
                  <a:schemeClr val="accent5">
                    <a:lumMod val="75000"/>
                  </a:schemeClr>
                </a:solidFill>
              </a:rPr>
              <a:t>Changes</a:t>
            </a:r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</a:rPr>
              <a:t>2018/19 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hu-HU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hu-HU" sz="3600" dirty="0">
                <a:solidFill>
                  <a:srgbClr val="FF0000"/>
                </a:solidFill>
              </a:rPr>
              <a:t>2019/20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473200"/>
            <a:ext cx="10160000" cy="5308600"/>
          </a:xfrm>
        </p:spPr>
        <p:txBody>
          <a:bodyPr>
            <a:normAutofit fontScale="92500"/>
          </a:bodyPr>
          <a:lstStyle/>
          <a:p>
            <a:r>
              <a:rPr lang="hu-HU" dirty="0" err="1">
                <a:solidFill>
                  <a:srgbClr val="FF0000"/>
                </a:solidFill>
              </a:rPr>
              <a:t>Welsh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rates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introduced</a:t>
            </a:r>
            <a:endParaRPr lang="hu-HU" dirty="0"/>
          </a:p>
          <a:p>
            <a:r>
              <a:rPr lang="hu-HU" dirty="0" err="1">
                <a:solidFill>
                  <a:srgbClr val="FF0000"/>
                </a:solidFill>
              </a:rPr>
              <a:t>Zero-hour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contracts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/>
              <a:t>rolled-up</a:t>
            </a:r>
            <a:r>
              <a:rPr lang="hu-HU" dirty="0"/>
              <a:t> </a:t>
            </a:r>
            <a:r>
              <a:rPr lang="hu-HU" dirty="0" err="1"/>
              <a:t>holidays</a:t>
            </a:r>
            <a:r>
              <a:rPr lang="hu-HU" dirty="0"/>
              <a:t> </a:t>
            </a:r>
            <a:r>
              <a:rPr lang="hu-HU" dirty="0" err="1"/>
              <a:t>payments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no more (</a:t>
            </a:r>
            <a:r>
              <a:rPr lang="hu-HU" dirty="0" err="1"/>
              <a:t>inclusion</a:t>
            </a:r>
            <a:r>
              <a:rPr lang="hu-HU" dirty="0"/>
              <a:t> in </a:t>
            </a:r>
            <a:r>
              <a:rPr lang="hu-HU" dirty="0" err="1"/>
              <a:t>hourly</a:t>
            </a:r>
            <a:r>
              <a:rPr lang="hu-HU" dirty="0"/>
              <a:t> </a:t>
            </a:r>
            <a:r>
              <a:rPr lang="hu-HU" dirty="0" err="1"/>
              <a:t>rate</a:t>
            </a:r>
            <a:r>
              <a:rPr lang="hu-HU" dirty="0"/>
              <a:t>) + </a:t>
            </a:r>
            <a:r>
              <a:rPr lang="hu-HU" dirty="0" err="1"/>
              <a:t>payslip</a:t>
            </a:r>
            <a:r>
              <a:rPr lang="hu-HU" dirty="0"/>
              <a:t> </a:t>
            </a:r>
            <a:r>
              <a:rPr lang="hu-HU" dirty="0" err="1"/>
              <a:t>changes</a:t>
            </a:r>
            <a:r>
              <a:rPr lang="hu-HU" dirty="0"/>
              <a:t> (</a:t>
            </a:r>
            <a:r>
              <a:rPr lang="hu-HU" dirty="0" err="1"/>
              <a:t>madatory</a:t>
            </a:r>
            <a:r>
              <a:rPr lang="hu-HU" dirty="0"/>
              <a:t> </a:t>
            </a:r>
            <a:r>
              <a:rPr lang="hu-HU" dirty="0" err="1"/>
              <a:t>hourly</a:t>
            </a:r>
            <a:r>
              <a:rPr lang="hu-HU" dirty="0"/>
              <a:t> </a:t>
            </a:r>
            <a:r>
              <a:rPr lang="hu-HU" dirty="0" err="1"/>
              <a:t>information</a:t>
            </a:r>
            <a:r>
              <a:rPr lang="hu-HU" dirty="0"/>
              <a:t>)</a:t>
            </a:r>
          </a:p>
          <a:p>
            <a:r>
              <a:rPr lang="hu-HU" dirty="0" err="1"/>
              <a:t>Relaxation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receipt</a:t>
            </a:r>
            <a:r>
              <a:rPr lang="hu-HU" dirty="0"/>
              <a:t> </a:t>
            </a:r>
            <a:r>
              <a:rPr lang="hu-HU" dirty="0" err="1"/>
              <a:t>checking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>
                <a:solidFill>
                  <a:srgbClr val="FF0000"/>
                </a:solidFill>
              </a:rPr>
              <a:t>benchmark </a:t>
            </a:r>
            <a:r>
              <a:rPr lang="hu-HU" dirty="0" err="1">
                <a:solidFill>
                  <a:srgbClr val="FF0000"/>
                </a:solidFill>
              </a:rPr>
              <a:t>scale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rates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/>
              <a:t>(</a:t>
            </a:r>
            <a:r>
              <a:rPr lang="hu-HU" dirty="0" err="1"/>
              <a:t>meal</a:t>
            </a:r>
            <a:r>
              <a:rPr lang="hu-HU" dirty="0"/>
              <a:t> </a:t>
            </a:r>
            <a:r>
              <a:rPr lang="hu-HU" dirty="0" err="1"/>
              <a:t>allowance</a:t>
            </a:r>
            <a:r>
              <a:rPr lang="hu-HU" dirty="0"/>
              <a:t> and </a:t>
            </a:r>
            <a:r>
              <a:rPr lang="hu-HU" dirty="0" err="1"/>
              <a:t>overseas</a:t>
            </a:r>
            <a:r>
              <a:rPr lang="hu-HU" dirty="0"/>
              <a:t> </a:t>
            </a:r>
            <a:r>
              <a:rPr lang="hu-HU" dirty="0" err="1"/>
              <a:t>stay</a:t>
            </a:r>
            <a:r>
              <a:rPr lang="hu-HU" dirty="0"/>
              <a:t> – </a:t>
            </a:r>
            <a:r>
              <a:rPr lang="hu-HU" dirty="0" err="1"/>
              <a:t>mandatory</a:t>
            </a:r>
            <a:r>
              <a:rPr lang="hu-HU" dirty="0"/>
              <a:t> </a:t>
            </a:r>
            <a:r>
              <a:rPr lang="hu-HU" dirty="0" err="1"/>
              <a:t>sample</a:t>
            </a:r>
            <a:r>
              <a:rPr lang="hu-HU" dirty="0"/>
              <a:t>)</a:t>
            </a:r>
          </a:p>
          <a:p>
            <a:r>
              <a:rPr lang="hu-HU" dirty="0"/>
              <a:t>Capital </a:t>
            </a:r>
            <a:r>
              <a:rPr lang="hu-HU" dirty="0" err="1"/>
              <a:t>Allowances</a:t>
            </a:r>
            <a:r>
              <a:rPr lang="hu-HU" dirty="0"/>
              <a:t> </a:t>
            </a:r>
            <a:r>
              <a:rPr lang="hu-HU" dirty="0" err="1">
                <a:solidFill>
                  <a:srgbClr val="FF0000"/>
                </a:solidFill>
              </a:rPr>
              <a:t>new</a:t>
            </a:r>
            <a:r>
              <a:rPr lang="hu-HU" dirty="0">
                <a:solidFill>
                  <a:srgbClr val="FF0000"/>
                </a:solidFill>
              </a:rPr>
              <a:t> AIA limit </a:t>
            </a:r>
            <a:r>
              <a:rPr lang="hu-HU" dirty="0"/>
              <a:t>, </a:t>
            </a:r>
            <a:r>
              <a:rPr lang="hu-HU" dirty="0" err="1"/>
              <a:t>Special</a:t>
            </a:r>
            <a:r>
              <a:rPr lang="hu-HU" dirty="0"/>
              <a:t> </a:t>
            </a:r>
            <a:r>
              <a:rPr lang="hu-HU" dirty="0" err="1"/>
              <a:t>Rate</a:t>
            </a:r>
            <a:r>
              <a:rPr lang="hu-HU" dirty="0"/>
              <a:t> </a:t>
            </a:r>
            <a:r>
              <a:rPr lang="hu-HU" dirty="0">
                <a:solidFill>
                  <a:srgbClr val="FF0000"/>
                </a:solidFill>
              </a:rPr>
              <a:t>6% WDA </a:t>
            </a:r>
            <a:r>
              <a:rPr lang="hu-HU" dirty="0" err="1"/>
              <a:t>rate</a:t>
            </a:r>
            <a:r>
              <a:rPr lang="hu-HU" dirty="0"/>
              <a:t> </a:t>
            </a:r>
            <a:r>
              <a:rPr lang="hu-HU" dirty="0" err="1"/>
              <a:t>dropped</a:t>
            </a:r>
            <a:r>
              <a:rPr lang="hu-HU" dirty="0"/>
              <a:t>,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>
                <a:solidFill>
                  <a:srgbClr val="FF0000"/>
                </a:solidFill>
              </a:rPr>
              <a:t>structures</a:t>
            </a:r>
            <a:r>
              <a:rPr lang="hu-HU" dirty="0">
                <a:solidFill>
                  <a:srgbClr val="FF0000"/>
                </a:solidFill>
              </a:rPr>
              <a:t> and </a:t>
            </a:r>
            <a:r>
              <a:rPr lang="hu-HU" dirty="0" err="1">
                <a:solidFill>
                  <a:srgbClr val="FF0000"/>
                </a:solidFill>
              </a:rPr>
              <a:t>buildings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allowance</a:t>
            </a:r>
            <a:endParaRPr lang="hu-HU" dirty="0">
              <a:solidFill>
                <a:srgbClr val="FF0000"/>
              </a:solidFill>
            </a:endParaRPr>
          </a:p>
          <a:p>
            <a:r>
              <a:rPr lang="hu-HU" dirty="0"/>
              <a:t>The </a:t>
            </a:r>
            <a:r>
              <a:rPr lang="hu-HU" dirty="0" err="1"/>
              <a:t>planned</a:t>
            </a:r>
            <a:r>
              <a:rPr lang="hu-HU" dirty="0"/>
              <a:t> </a:t>
            </a:r>
            <a:r>
              <a:rPr lang="hu-HU" dirty="0" err="1"/>
              <a:t>change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extending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>
                <a:solidFill>
                  <a:srgbClr val="FF0000"/>
                </a:solidFill>
              </a:rPr>
              <a:t>self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funded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work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related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training</a:t>
            </a:r>
            <a:r>
              <a:rPr lang="hu-HU" dirty="0">
                <a:solidFill>
                  <a:srgbClr val="FF0000"/>
                </a:solidFill>
              </a:rPr>
              <a:t> relief </a:t>
            </a:r>
            <a:r>
              <a:rPr lang="hu-HU" dirty="0" err="1">
                <a:solidFill>
                  <a:srgbClr val="FF0000"/>
                </a:solidFill>
              </a:rPr>
              <a:t>to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self-employed</a:t>
            </a:r>
            <a:r>
              <a:rPr lang="hu-HU" dirty="0">
                <a:solidFill>
                  <a:srgbClr val="FF0000"/>
                </a:solidFill>
              </a:rPr>
              <a:t> is </a:t>
            </a:r>
            <a:r>
              <a:rPr lang="hu-HU" dirty="0" err="1">
                <a:solidFill>
                  <a:srgbClr val="FF0000"/>
                </a:solidFill>
              </a:rPr>
              <a:t>scrapped</a:t>
            </a:r>
            <a:r>
              <a:rPr lang="hu-HU" dirty="0"/>
              <a:t>. R</a:t>
            </a:r>
            <a:r>
              <a:rPr lang="en-US" dirty="0" err="1"/>
              <a:t>elief</a:t>
            </a:r>
            <a:r>
              <a:rPr lang="en-US" dirty="0"/>
              <a:t> is </a:t>
            </a:r>
            <a:r>
              <a:rPr lang="hu-HU" dirty="0"/>
              <a:t>g</a:t>
            </a:r>
            <a:r>
              <a:rPr lang="en-US" dirty="0" err="1"/>
              <a:t>enerally</a:t>
            </a:r>
            <a:r>
              <a:rPr lang="en-US" dirty="0"/>
              <a:t> allowed where the</a:t>
            </a:r>
            <a:r>
              <a:rPr lang="hu-HU" dirty="0"/>
              <a:t> </a:t>
            </a:r>
            <a:r>
              <a:rPr lang="en-US" dirty="0"/>
              <a:t>costs are incurred to update the individual’s existing skills, but</a:t>
            </a:r>
            <a:r>
              <a:rPr lang="hu-HU" dirty="0"/>
              <a:t> </a:t>
            </a:r>
            <a:r>
              <a:rPr lang="en-US" dirty="0"/>
              <a:t>denied if the individual invests in training to develop new skills.</a:t>
            </a:r>
            <a:endParaRPr lang="hu-HU" dirty="0"/>
          </a:p>
          <a:p>
            <a:r>
              <a:rPr lang="hu-HU" dirty="0" err="1">
                <a:solidFill>
                  <a:srgbClr val="FF0000"/>
                </a:solidFill>
              </a:rPr>
              <a:t>Entrepreneurs</a:t>
            </a:r>
            <a:r>
              <a:rPr lang="hu-HU" dirty="0">
                <a:solidFill>
                  <a:srgbClr val="FF0000"/>
                </a:solidFill>
              </a:rPr>
              <a:t>’ relief </a:t>
            </a:r>
            <a:r>
              <a:rPr lang="hu-HU" dirty="0" err="1"/>
              <a:t>additional</a:t>
            </a:r>
            <a:r>
              <a:rPr lang="hu-HU" dirty="0"/>
              <a:t> </a:t>
            </a:r>
            <a:r>
              <a:rPr lang="hu-HU" dirty="0" err="1"/>
              <a:t>conditions</a:t>
            </a:r>
            <a:r>
              <a:rPr lang="hu-HU" dirty="0"/>
              <a:t> 2 </a:t>
            </a:r>
            <a:r>
              <a:rPr lang="hu-HU" dirty="0" err="1"/>
              <a:t>years</a:t>
            </a:r>
            <a:r>
              <a:rPr lang="hu-HU" dirty="0"/>
              <a:t> 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9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1" dirty="0"/>
              <a:t>Income Tax Calulation</a:t>
            </a:r>
            <a:endParaRPr lang="en-GB" sz="4801" dirty="0"/>
          </a:p>
        </p:txBody>
      </p:sp>
    </p:spTree>
    <p:extLst>
      <p:ext uri="{BB962C8B-B14F-4D97-AF65-F5344CB8AC3E}">
        <p14:creationId xmlns:p14="http://schemas.microsoft.com/office/powerpoint/2010/main" val="411199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Income Tax Thresholds – UK/Scottish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7495990"/>
              </p:ext>
            </p:extLst>
          </p:nvPr>
        </p:nvGraphicFramePr>
        <p:xfrm>
          <a:off x="1486288" y="1772385"/>
          <a:ext cx="8695746" cy="4033500"/>
        </p:xfrm>
        <a:graphic>
          <a:graphicData uri="http://schemas.openxmlformats.org/drawingml/2006/table">
            <a:tbl>
              <a:tblPr/>
              <a:tblGrid>
                <a:gridCol w="3961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4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6700"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/>
                        <a:t>UK </a:t>
                      </a:r>
                      <a:r>
                        <a:rPr lang="hu-HU" sz="2400" b="1" dirty="0" err="1"/>
                        <a:t>tax</a:t>
                      </a:r>
                      <a:r>
                        <a:rPr lang="hu-HU" sz="2400" b="1" dirty="0"/>
                        <a:t> </a:t>
                      </a:r>
                      <a:r>
                        <a:rPr lang="hu-HU" sz="2400" b="1" dirty="0" err="1"/>
                        <a:t>bands</a:t>
                      </a:r>
                      <a:endParaRPr lang="en-GB" sz="2400" b="1" dirty="0"/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err="1"/>
                        <a:t>Scottish</a:t>
                      </a:r>
                      <a:r>
                        <a:rPr lang="hu-HU" sz="2400" b="1" dirty="0"/>
                        <a:t> </a:t>
                      </a:r>
                      <a:r>
                        <a:rPr lang="hu-HU" sz="2400" b="1" dirty="0" err="1"/>
                        <a:t>tax</a:t>
                      </a:r>
                      <a:r>
                        <a:rPr lang="hu-HU" sz="2400" b="1" dirty="0"/>
                        <a:t> </a:t>
                      </a:r>
                      <a:r>
                        <a:rPr lang="hu-HU" sz="2400" b="1" dirty="0" err="1"/>
                        <a:t>bands</a:t>
                      </a:r>
                      <a:endParaRPr lang="en-GB" sz="2400" b="1" dirty="0"/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800"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Dividend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Income from employment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800"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Savings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Profits from self-employment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800"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Savings allowances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Rental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800"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Childcare vouchers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Pensions and state pension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7800"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Capital gains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Marriage allowance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78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GB" sz="20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GB" sz="2000" dirty="0"/>
                        <a:t>Tax relief on gift aid donations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41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30341" y="475903"/>
            <a:ext cx="8787264" cy="52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1" dirty="0" err="1"/>
              <a:t>Income</a:t>
            </a:r>
            <a:r>
              <a:rPr lang="hu-HU" sz="2801" dirty="0"/>
              <a:t> </a:t>
            </a:r>
            <a:r>
              <a:rPr lang="hu-HU" sz="2801" dirty="0" err="1"/>
              <a:t>Tax</a:t>
            </a:r>
            <a:r>
              <a:rPr lang="hu-HU" sz="2801" dirty="0"/>
              <a:t> </a:t>
            </a:r>
            <a:r>
              <a:rPr lang="hu-HU" sz="2801" dirty="0" err="1"/>
              <a:t>Thresholds</a:t>
            </a:r>
            <a:r>
              <a:rPr lang="hu-HU" sz="2801" dirty="0"/>
              <a:t> – UK/</a:t>
            </a:r>
            <a:r>
              <a:rPr lang="hu-HU" sz="2801" dirty="0" err="1"/>
              <a:t>Scottish</a:t>
            </a:r>
            <a:r>
              <a:rPr lang="hu-HU" sz="2801" dirty="0"/>
              <a:t> 2019/20</a:t>
            </a:r>
            <a:endParaRPr lang="en-GB" sz="2801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358D0117-7CBB-48F6-ADAC-F4A2B65FDB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365231"/>
              </p:ext>
            </p:extLst>
          </p:nvPr>
        </p:nvGraphicFramePr>
        <p:xfrm>
          <a:off x="1198180" y="1044429"/>
          <a:ext cx="9795639" cy="5337668"/>
        </p:xfrm>
        <a:graphic>
          <a:graphicData uri="http://schemas.openxmlformats.org/drawingml/2006/table">
            <a:tbl>
              <a:tblPr/>
              <a:tblGrid>
                <a:gridCol w="2554550">
                  <a:extLst>
                    <a:ext uri="{9D8B030D-6E8A-4147-A177-3AD203B41FA5}">
                      <a16:colId xmlns:a16="http://schemas.microsoft.com/office/drawing/2014/main" val="1844993777"/>
                    </a:ext>
                  </a:extLst>
                </a:gridCol>
                <a:gridCol w="2554550">
                  <a:extLst>
                    <a:ext uri="{9D8B030D-6E8A-4147-A177-3AD203B41FA5}">
                      <a16:colId xmlns:a16="http://schemas.microsoft.com/office/drawing/2014/main" val="3618899688"/>
                    </a:ext>
                  </a:extLst>
                </a:gridCol>
                <a:gridCol w="2554550">
                  <a:extLst>
                    <a:ext uri="{9D8B030D-6E8A-4147-A177-3AD203B41FA5}">
                      <a16:colId xmlns:a16="http://schemas.microsoft.com/office/drawing/2014/main" val="1808319428"/>
                    </a:ext>
                  </a:extLst>
                </a:gridCol>
                <a:gridCol w="2131989">
                  <a:extLst>
                    <a:ext uri="{9D8B030D-6E8A-4147-A177-3AD203B41FA5}">
                      <a16:colId xmlns:a16="http://schemas.microsoft.com/office/drawing/2014/main" val="147596687"/>
                    </a:ext>
                  </a:extLst>
                </a:gridCol>
              </a:tblGrid>
              <a:tr h="751584">
                <a:tc>
                  <a:txBody>
                    <a:bodyPr/>
                    <a:lstStyle/>
                    <a:p>
                      <a:r>
                        <a:rPr lang="en-GB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Band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Rate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Income after allowances </a:t>
                      </a:r>
                      <a:br>
                        <a:rPr lang="en-US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</a:br>
                      <a:r>
                        <a:rPr lang="en-US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2019 to 2020</a:t>
                      </a:r>
                      <a:br>
                        <a:rPr lang="en-US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</a:br>
                      <a:endParaRPr lang="en-US" sz="16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Income after allowances </a:t>
                      </a:r>
                      <a:br>
                        <a:rPr lang="en-US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</a:br>
                      <a:r>
                        <a:rPr lang="en-US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2018 to 2019</a:t>
                      </a:r>
                      <a:br>
                        <a:rPr lang="en-US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</a:br>
                      <a:endParaRPr lang="en-US" sz="16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3533795"/>
                  </a:ext>
                </a:extLst>
              </a:tr>
              <a:tr h="291707">
                <a:tc>
                  <a:txBody>
                    <a:bodyPr/>
                    <a:lstStyle/>
                    <a:p>
                      <a:r>
                        <a:rPr lang="en-GB" sz="16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Starting rate for savings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10% (0% from 2015 to 2016)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Up to £5,000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Up to £5,000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740067"/>
                  </a:ext>
                </a:extLst>
              </a:tr>
              <a:tr h="29170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Starter rate in Scotland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19%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Up to £2,049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Up to £2,000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2150443"/>
                  </a:ext>
                </a:extLst>
              </a:tr>
              <a:tr h="29170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Basic rate in Scotland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£2,050 to £12,444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£2,001 to £12,150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795251"/>
                  </a:ext>
                </a:extLst>
              </a:tr>
              <a:tr h="560974">
                <a:tc>
                  <a:txBody>
                    <a:bodyPr/>
                    <a:lstStyle/>
                    <a:p>
                      <a:r>
                        <a:rPr lang="en-US" sz="16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Basic rate in England &amp; Northern Ireland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Up to £37,500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Up to £34,500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770644"/>
                  </a:ext>
                </a:extLst>
              </a:tr>
              <a:tr h="263777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Basic rate in Wales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20%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Up to £37,500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Up to £34,500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865023"/>
                  </a:ext>
                </a:extLst>
              </a:tr>
              <a:tr h="381463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Intermediate rate in Scotland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21%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£12,445 to £39,930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£12,151 to £31,580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598778"/>
                  </a:ext>
                </a:extLst>
              </a:tr>
              <a:tr h="507680">
                <a:tc>
                  <a:txBody>
                    <a:bodyPr/>
                    <a:lstStyle/>
                    <a:p>
                      <a:r>
                        <a:rPr lang="en-GB" sz="1600" b="1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Higher rate in Scotland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40%</a:t>
                      </a:r>
                      <a:br>
                        <a:rPr lang="en-US" sz="1600" b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</a:br>
                      <a:r>
                        <a:rPr lang="en-US" sz="1600" b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(41% from 2018 to 2019)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£30,931 to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£31,581 to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303302"/>
                  </a:ext>
                </a:extLst>
              </a:tr>
              <a:tr h="560974">
                <a:tc>
                  <a:txBody>
                    <a:bodyPr/>
                    <a:lstStyle/>
                    <a:p>
                      <a:r>
                        <a:rPr lang="en-US" sz="16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Higher rate in England &amp; Northern Ireland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40%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£37,501 to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£34,501 to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044781"/>
                  </a:ext>
                </a:extLst>
              </a:tr>
              <a:tr h="291707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Higher rate in Wales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40%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£37,501 to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£34,501 to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723813"/>
                  </a:ext>
                </a:extLst>
              </a:tr>
              <a:tr h="291707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Top rate in Scotland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46%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Over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Over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988981"/>
                  </a:ext>
                </a:extLst>
              </a:tr>
              <a:tr h="560974">
                <a:tc>
                  <a:txBody>
                    <a:bodyPr/>
                    <a:lstStyle/>
                    <a:p>
                      <a:r>
                        <a:rPr lang="en-US" sz="16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England &amp; Northern Ireland Additional rate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45%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Over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Over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740427"/>
                  </a:ext>
                </a:extLst>
              </a:tr>
              <a:tr h="291707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Wales Additional rate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45%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Over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Over £150,000</a:t>
                      </a:r>
                    </a:p>
                  </a:txBody>
                  <a:tcPr marL="19873" marR="19873" marT="9937" marB="99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719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19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331852"/>
            <a:ext cx="10160000" cy="5841065"/>
          </a:xfrm>
        </p:spPr>
        <p:txBody>
          <a:bodyPr/>
          <a:lstStyle/>
          <a:p>
            <a:r>
              <a:rPr lang="en-GB" dirty="0"/>
              <a:t>49,000</a:t>
            </a:r>
            <a:r>
              <a:rPr lang="hu-HU" dirty="0"/>
              <a:t> </a:t>
            </a:r>
            <a:r>
              <a:rPr lang="hu-HU" dirty="0" err="1"/>
              <a:t>salary</a:t>
            </a:r>
            <a:r>
              <a:rPr lang="hu-HU" dirty="0"/>
              <a:t> (36,500 after PA) </a:t>
            </a:r>
            <a:r>
              <a:rPr lang="hu-HU" dirty="0" err="1"/>
              <a:t>with</a:t>
            </a:r>
            <a:r>
              <a:rPr lang="hu-HU" dirty="0"/>
              <a:t> 2,000 interest income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>
              <a:spcBef>
                <a:spcPts val="4201"/>
              </a:spcBef>
            </a:pPr>
            <a:r>
              <a:rPr lang="hu-HU" dirty="0"/>
              <a:t>UK tax bands for interest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327208"/>
              </p:ext>
            </p:extLst>
          </p:nvPr>
        </p:nvGraphicFramePr>
        <p:xfrm>
          <a:off x="1117602" y="805917"/>
          <a:ext cx="9083925" cy="2743910"/>
        </p:xfrm>
        <a:graphic>
          <a:graphicData uri="http://schemas.openxmlformats.org/drawingml/2006/table">
            <a:tbl>
              <a:tblPr/>
              <a:tblGrid>
                <a:gridCol w="4707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9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7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91">
                <a:tc>
                  <a:txBody>
                    <a:bodyPr/>
                    <a:lstStyle/>
                    <a:p>
                      <a:r>
                        <a:rPr lang="en-GB" sz="1800" b="1" dirty="0"/>
                        <a:t>201</a:t>
                      </a:r>
                      <a:r>
                        <a:rPr lang="hu-HU" sz="1800" b="1" dirty="0"/>
                        <a:t>9-20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800" b="1" dirty="0"/>
                        <a:t>Non-</a:t>
                      </a:r>
                      <a:r>
                        <a:rPr lang="hu-HU" sz="1800" b="1" dirty="0" err="1"/>
                        <a:t>savings</a:t>
                      </a:r>
                      <a:endParaRPr lang="en-GB" sz="1800" b="1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Tax payable </a:t>
                      </a:r>
                      <a:endParaRPr lang="en-GB" sz="1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r>
                        <a:rPr lang="en-GB" sz="1800"/>
                        <a:t>Salary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4</a:t>
                      </a:r>
                      <a:r>
                        <a:rPr lang="hu-HU" sz="1800" dirty="0"/>
                        <a:t>9</a:t>
                      </a:r>
                      <a:r>
                        <a:rPr lang="en-GB" sz="1800" dirty="0"/>
                        <a:t>,</a:t>
                      </a:r>
                      <a:r>
                        <a:rPr lang="hu-HU" sz="1800" dirty="0"/>
                        <a:t>00</a:t>
                      </a:r>
                      <a:r>
                        <a:rPr lang="en-GB" sz="1800" dirty="0"/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r>
                        <a:rPr lang="en-GB" sz="1800"/>
                        <a:t>Personal allowance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hu-HU" sz="1800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GB" sz="1800" dirty="0">
                          <a:solidFill>
                            <a:srgbClr val="FF0000"/>
                          </a:solidFill>
                        </a:rPr>
                        <a:t>,500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pPr marL="0" marR="0" lvl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3</a:t>
                      </a:r>
                      <a:r>
                        <a:rPr lang="hu-HU" sz="1800" dirty="0"/>
                        <a:t>6,5</a:t>
                      </a:r>
                      <a:r>
                        <a:rPr lang="en-GB" sz="1800" dirty="0"/>
                        <a:t>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r>
                        <a:rPr lang="en-GB" sz="1800" b="1" dirty="0"/>
                        <a:t>Scottish tax bands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180966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r>
                        <a:rPr lang="en-GB" sz="1800" dirty="0"/>
                        <a:t>Taxed at </a:t>
                      </a:r>
                      <a:r>
                        <a:rPr lang="hu-HU" sz="1800" dirty="0"/>
                        <a:t>19</a:t>
                      </a:r>
                      <a:r>
                        <a:rPr lang="en-GB" sz="1800" dirty="0"/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dirty="0"/>
                        <a:t>2,049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dirty="0"/>
                        <a:t>389.31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r>
                        <a:rPr lang="hu-HU" sz="1800" dirty="0" err="1"/>
                        <a:t>Taxed</a:t>
                      </a:r>
                      <a:r>
                        <a:rPr lang="hu-HU" sz="1800" dirty="0"/>
                        <a:t> </a:t>
                      </a:r>
                      <a:r>
                        <a:rPr lang="hu-HU" sz="1800" dirty="0" err="1"/>
                        <a:t>at</a:t>
                      </a:r>
                      <a:r>
                        <a:rPr lang="hu-HU" sz="1800" dirty="0"/>
                        <a:t> 20%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dirty="0"/>
                        <a:t>10,395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dirty="0"/>
                        <a:t>2,079.00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071246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pPr marL="0" marR="0" lvl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dirty="0" err="1"/>
                        <a:t>Taxed</a:t>
                      </a:r>
                      <a:r>
                        <a:rPr lang="hu-HU" sz="1800" dirty="0"/>
                        <a:t> </a:t>
                      </a:r>
                      <a:r>
                        <a:rPr lang="hu-HU" sz="1800" dirty="0" err="1"/>
                        <a:t>at</a:t>
                      </a:r>
                      <a:r>
                        <a:rPr lang="hu-HU" sz="1800" dirty="0"/>
                        <a:t> 21%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dirty="0"/>
                        <a:t>18,486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dirty="0"/>
                        <a:t>3,882.06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0660113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r>
                        <a:rPr lang="en-GB" sz="1800" dirty="0"/>
                        <a:t>Taxed at 4</a:t>
                      </a:r>
                      <a:r>
                        <a:rPr lang="hu-HU" sz="1800" dirty="0"/>
                        <a:t>1</a:t>
                      </a:r>
                      <a:r>
                        <a:rPr lang="en-GB" sz="1800" dirty="0"/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dirty="0"/>
                        <a:t>     5,570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dirty="0"/>
                        <a:t>2,283.70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Total tax on salary: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800" b="1" dirty="0">
                          <a:solidFill>
                            <a:srgbClr val="FF0000"/>
                          </a:solidFill>
                        </a:rPr>
                        <a:t>8,634.07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96623"/>
              </p:ext>
            </p:extLst>
          </p:nvPr>
        </p:nvGraphicFramePr>
        <p:xfrm>
          <a:off x="1117602" y="4005459"/>
          <a:ext cx="9551637" cy="2182414"/>
        </p:xfrm>
        <a:graphic>
          <a:graphicData uri="http://schemas.openxmlformats.org/drawingml/2006/table">
            <a:tbl>
              <a:tblPr/>
              <a:tblGrid>
                <a:gridCol w="5123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1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6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61">
                <a:tc>
                  <a:txBody>
                    <a:bodyPr/>
                    <a:lstStyle/>
                    <a:p>
                      <a:r>
                        <a:rPr lang="en-GB" sz="1800" dirty="0"/>
                        <a:t>Basic rate band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3</a:t>
                      </a:r>
                      <a:r>
                        <a:rPr lang="hu-HU" sz="1800" dirty="0"/>
                        <a:t>7</a:t>
                      </a:r>
                      <a:r>
                        <a:rPr lang="en-GB" sz="1800" dirty="0"/>
                        <a:t>,500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07">
                <a:tc>
                  <a:txBody>
                    <a:bodyPr/>
                    <a:lstStyle/>
                    <a:p>
                      <a:r>
                        <a:rPr lang="en-GB" sz="1800" dirty="0"/>
                        <a:t>Used by salary as above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(3</a:t>
                      </a:r>
                      <a:r>
                        <a:rPr lang="hu-HU" sz="1800" dirty="0"/>
                        <a:t>6</a:t>
                      </a:r>
                      <a:r>
                        <a:rPr lang="en-GB" sz="1800" dirty="0"/>
                        <a:t>,</a:t>
                      </a:r>
                      <a:r>
                        <a:rPr lang="hu-HU" sz="1800" dirty="0"/>
                        <a:t>5</a:t>
                      </a:r>
                      <a:r>
                        <a:rPr lang="en-GB" sz="1800" dirty="0"/>
                        <a:t>00)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134">
                <a:tc>
                  <a:txBody>
                    <a:bodyPr/>
                    <a:lstStyle/>
                    <a:p>
                      <a:r>
                        <a:rPr lang="en-GB" sz="1800" dirty="0"/>
                        <a:t>Balance of basic rate band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1,</a:t>
                      </a:r>
                      <a:r>
                        <a:rPr lang="hu-HU" sz="1800" dirty="0"/>
                        <a:t>0</a:t>
                      </a:r>
                      <a:r>
                        <a:rPr lang="en-GB" sz="1800" dirty="0"/>
                        <a:t>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107">
                <a:tc>
                  <a:txBody>
                    <a:bodyPr/>
                    <a:lstStyle/>
                    <a:p>
                      <a:r>
                        <a:rPr lang="en-GB" sz="1800" dirty="0"/>
                        <a:t>Interest covered by </a:t>
                      </a:r>
                      <a:r>
                        <a:rPr lang="hu-HU" sz="1800" dirty="0"/>
                        <a:t>PSA </a:t>
                      </a:r>
                      <a:r>
                        <a:rPr lang="en-GB" sz="1800" dirty="0"/>
                        <a:t>@0%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(500)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107">
                <a:tc>
                  <a:txBody>
                    <a:bodyPr/>
                    <a:lstStyle/>
                    <a:p>
                      <a:r>
                        <a:rPr lang="en-GB" sz="1800"/>
                        <a:t>Interest taxed in basic rate band @20%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800" dirty="0"/>
                        <a:t>5</a:t>
                      </a:r>
                      <a:r>
                        <a:rPr lang="en-GB" sz="1800" dirty="0"/>
                        <a:t>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800" dirty="0"/>
                        <a:t>100</a:t>
                      </a:r>
                      <a:endParaRPr lang="en-GB" sz="180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407">
                <a:tc>
                  <a:txBody>
                    <a:bodyPr/>
                    <a:lstStyle/>
                    <a:p>
                      <a:r>
                        <a:rPr lang="en-GB" sz="1800"/>
                        <a:t>Interest taxed in higher rate band @40%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800" dirty="0"/>
                        <a:t>1,0</a:t>
                      </a:r>
                      <a:r>
                        <a:rPr lang="en-GB" sz="1800" dirty="0"/>
                        <a:t>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800" dirty="0"/>
                        <a:t>4</a:t>
                      </a:r>
                      <a:r>
                        <a:rPr lang="en-GB" sz="1800" dirty="0"/>
                        <a:t>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1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Total tax on interest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800" b="1" dirty="0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723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Capital </a:t>
            </a:r>
            <a:r>
              <a:rPr lang="hu-HU" dirty="0" err="1"/>
              <a:t>Allowances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52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Special</a:t>
            </a:r>
            <a:r>
              <a:rPr lang="hu-HU" dirty="0"/>
              <a:t> </a:t>
            </a:r>
            <a:r>
              <a:rPr lang="hu-HU" dirty="0" err="1"/>
              <a:t>rate</a:t>
            </a:r>
            <a:r>
              <a:rPr lang="hu-HU" dirty="0"/>
              <a:t> </a:t>
            </a:r>
            <a:r>
              <a:rPr lang="hu-HU" dirty="0" err="1"/>
              <a:t>pool</a:t>
            </a:r>
            <a:r>
              <a:rPr lang="hu-HU" dirty="0"/>
              <a:t> – </a:t>
            </a:r>
            <a:r>
              <a:rPr lang="hu-HU" dirty="0" err="1"/>
              <a:t>hybrid</a:t>
            </a:r>
            <a:r>
              <a:rPr lang="hu-HU" dirty="0"/>
              <a:t> </a:t>
            </a:r>
            <a:r>
              <a:rPr lang="hu-HU" dirty="0" err="1"/>
              <a:t>rates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Special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rate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pool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WDA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dropped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from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8%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6%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applicable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from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6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April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2019</a:t>
            </a:r>
          </a:p>
          <a:p>
            <a:pPr lvl="1"/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Where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different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accounting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year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used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than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the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standard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tax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year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hybrid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rates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have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be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used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rather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than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applying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6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or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8%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as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per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the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date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of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purchase</a:t>
            </a:r>
            <a:endParaRPr lang="hu-HU" sz="240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26773" lvl="1" indent="0">
              <a:buNone/>
            </a:pP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Accounting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period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01/01/2019 – 31/12/2019</a:t>
            </a:r>
          </a:p>
          <a:p>
            <a:pPr marL="426773" lvl="1" indent="0">
              <a:buNone/>
            </a:pPr>
            <a:r>
              <a:rPr lang="hu-HU" sz="2401" b="1" dirty="0" err="1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Hybrid</a:t>
            </a:r>
            <a:r>
              <a:rPr lang="hu-HU" sz="2401" b="1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b="1" dirty="0" err="1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rate</a:t>
            </a:r>
            <a:r>
              <a:rPr lang="hu-HU" sz="2401" b="1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= 3/12 x 8 + 9/12 x 6 = 2 + 4.5 = 6.5%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hu-HU" sz="2401" dirty="0">
                <a:latin typeface="Segoe UI Light" panose="020B0502040204020203" pitchFamily="34" charset="0"/>
                <a:cs typeface="Segoe UI Light" panose="020B0502040204020203" pitchFamily="34" charset="0"/>
              </a:rPr>
              <a:t> ALL </a:t>
            </a:r>
            <a:r>
              <a:rPr lang="hu-HU" sz="240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assets</a:t>
            </a:r>
            <a:endParaRPr lang="hu-HU" sz="240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Expenditure subject to the special rate includes:</a:t>
            </a:r>
          </a:p>
          <a:p>
            <a:pPr>
              <a:spcBef>
                <a:spcPts val="0"/>
              </a:spcBef>
            </a:pPr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</a:t>
            </a:r>
            <a:r>
              <a:rPr lang="en-GB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 </a:t>
            </a:r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integral features</a:t>
            </a:r>
          </a:p>
          <a:p>
            <a:pPr>
              <a:spcBef>
                <a:spcPts val="0"/>
              </a:spcBef>
            </a:pPr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</a:t>
            </a:r>
            <a:r>
              <a:rPr lang="en-GB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 </a:t>
            </a:r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long life assets</a:t>
            </a:r>
          </a:p>
          <a:p>
            <a:pPr>
              <a:spcBef>
                <a:spcPts val="0"/>
              </a:spcBef>
            </a:pPr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</a:t>
            </a:r>
            <a:r>
              <a:rPr lang="en-GB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 </a:t>
            </a:r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thermal insulation of buildings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</a:t>
            </a:r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 </a:t>
            </a: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cars with CO2 emissions of more than 110g/km</a:t>
            </a:r>
            <a:r>
              <a:rPr lang="hu-HU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(if purchased since April 2018)</a:t>
            </a:r>
          </a:p>
          <a:p>
            <a:pPr>
              <a:spcBef>
                <a:spcPts val="0"/>
              </a:spcBef>
            </a:pPr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</a:t>
            </a:r>
            <a:r>
              <a:rPr lang="en-GB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&gt; </a:t>
            </a:r>
            <a:r>
              <a:rPr lang="en-GB" dirty="0">
                <a:latin typeface="Segoe UI Light" panose="020B0502040204020203" pitchFamily="34" charset="0"/>
                <a:cs typeface="Segoe UI Light" panose="020B0502040204020203" pitchFamily="34" charset="0"/>
              </a:rPr>
              <a:t>solar panels</a:t>
            </a:r>
            <a:endParaRPr lang="hu-H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hu-HU" sz="2401" dirty="0"/>
          </a:p>
          <a:p>
            <a:pPr lvl="1"/>
            <a:endParaRPr lang="hu-HU" sz="2401" dirty="0"/>
          </a:p>
        </p:txBody>
      </p:sp>
    </p:spTree>
    <p:extLst>
      <p:ext uri="{BB962C8B-B14F-4D97-AF65-F5344CB8AC3E}">
        <p14:creationId xmlns:p14="http://schemas.microsoft.com/office/powerpoint/2010/main" val="248525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Structures</a:t>
            </a:r>
            <a:r>
              <a:rPr lang="hu-HU" dirty="0"/>
              <a:t> and </a:t>
            </a:r>
            <a:r>
              <a:rPr lang="hu-HU" dirty="0" err="1"/>
              <a:t>buildings</a:t>
            </a:r>
            <a:r>
              <a:rPr lang="hu-HU" dirty="0"/>
              <a:t> </a:t>
            </a:r>
            <a:r>
              <a:rPr lang="hu-HU" dirty="0" err="1"/>
              <a:t>allowance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472691"/>
            <a:ext cx="10160000" cy="4700224"/>
          </a:xfrm>
        </p:spPr>
        <p:txBody>
          <a:bodyPr>
            <a:normAutofit/>
          </a:bodyPr>
          <a:lstStyle/>
          <a:p>
            <a:pPr lvl="1"/>
            <a:endParaRPr lang="hu-HU" sz="2401" dirty="0"/>
          </a:p>
          <a:p>
            <a:pPr algn="just">
              <a:spcBef>
                <a:spcPts val="0"/>
              </a:spcBef>
            </a:pPr>
            <a:r>
              <a:rPr lang="en-US" sz="2400" dirty="0"/>
              <a:t>SBAs will be given on a straight</a:t>
            </a:r>
            <a:r>
              <a:rPr lang="hu-HU" sz="2400" dirty="0"/>
              <a:t>-</a:t>
            </a:r>
            <a:r>
              <a:rPr lang="en-US" sz="2400" dirty="0"/>
              <a:t>line basis through</a:t>
            </a:r>
            <a:r>
              <a:rPr lang="hu-HU" sz="2400" dirty="0"/>
              <a:t> </a:t>
            </a:r>
            <a:r>
              <a:rPr lang="en-US" sz="2400" dirty="0"/>
              <a:t>an allowable deduction of 2% of the original eligible cost per</a:t>
            </a:r>
            <a:r>
              <a:rPr lang="hu-HU" sz="2400" dirty="0"/>
              <a:t> </a:t>
            </a:r>
            <a:r>
              <a:rPr lang="en-US" sz="2400" dirty="0"/>
              <a:t>annum.</a:t>
            </a:r>
            <a:endParaRPr lang="hu-HU" sz="2400" dirty="0"/>
          </a:p>
          <a:p>
            <a:pPr algn="just"/>
            <a:r>
              <a:rPr lang="en-US" sz="2400" dirty="0"/>
              <a:t>Expenditure qualifying for SBAs will not be eligible</a:t>
            </a:r>
            <a:r>
              <a:rPr lang="hu-HU" sz="2400" dirty="0"/>
              <a:t> </a:t>
            </a:r>
            <a:r>
              <a:rPr lang="en-GB" sz="2400" dirty="0"/>
              <a:t>for AIA</a:t>
            </a:r>
            <a:endParaRPr lang="hu-HU" sz="2400" dirty="0"/>
          </a:p>
          <a:p>
            <a:pPr algn="just"/>
            <a:r>
              <a:rPr lang="en-US" sz="2400" dirty="0"/>
              <a:t>Capital expenditure on </a:t>
            </a:r>
            <a:r>
              <a:rPr lang="en-US" sz="2400" dirty="0">
                <a:solidFill>
                  <a:srgbClr val="FF0000"/>
                </a:solidFill>
              </a:rPr>
              <a:t>new structures and buildings incurred</a:t>
            </a:r>
            <a:r>
              <a:rPr lang="hu-HU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on or after 29 October 2018 </a:t>
            </a:r>
            <a:r>
              <a:rPr lang="en-US" sz="2400" dirty="0"/>
              <a:t>will be eligible, provided that no</a:t>
            </a:r>
            <a:r>
              <a:rPr lang="hu-HU" sz="2400" dirty="0"/>
              <a:t> </a:t>
            </a:r>
            <a:r>
              <a:rPr lang="en-US" sz="2400" dirty="0"/>
              <a:t>contract for the physical construction work was entered into</a:t>
            </a:r>
            <a:r>
              <a:rPr lang="hu-HU" sz="2400" dirty="0"/>
              <a:t> </a:t>
            </a:r>
            <a:r>
              <a:rPr lang="en-GB" sz="2400" dirty="0"/>
              <a:t>prior to this date</a:t>
            </a:r>
            <a:endParaRPr lang="hu-HU" sz="2400" dirty="0"/>
          </a:p>
          <a:p>
            <a:pPr algn="just"/>
            <a:r>
              <a:rPr lang="en-US" sz="2400" dirty="0"/>
              <a:t>relief for capital expenditure on offices,</a:t>
            </a:r>
            <a:r>
              <a:rPr lang="hu-HU" sz="2400" dirty="0"/>
              <a:t> </a:t>
            </a:r>
            <a:r>
              <a:rPr lang="en-US" sz="2400" dirty="0"/>
              <a:t>retail and wholesale premises, and other commercial premises that</a:t>
            </a:r>
            <a:r>
              <a:rPr lang="hu-HU" sz="2400" dirty="0"/>
              <a:t> </a:t>
            </a:r>
            <a:r>
              <a:rPr lang="en-US" sz="2400" dirty="0"/>
              <a:t>would not have been qualified as an industrial or agricultural building</a:t>
            </a:r>
            <a:endParaRPr lang="hu-HU" sz="2400" dirty="0"/>
          </a:p>
          <a:p>
            <a:endParaRPr lang="hu-HU" sz="6602" dirty="0"/>
          </a:p>
        </p:txBody>
      </p:sp>
    </p:spTree>
    <p:extLst>
      <p:ext uri="{BB962C8B-B14F-4D97-AF65-F5344CB8AC3E}">
        <p14:creationId xmlns:p14="http://schemas.microsoft.com/office/powerpoint/2010/main" val="126396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75327"/>
            <a:ext cx="10160000" cy="1120844"/>
          </a:xfrm>
        </p:spPr>
        <p:txBody>
          <a:bodyPr>
            <a:normAutofit/>
          </a:bodyPr>
          <a:lstStyle/>
          <a:p>
            <a:r>
              <a:rPr lang="hu-HU" sz="4001" dirty="0"/>
              <a:t>Problematic areas – Capital Allowances</a:t>
            </a:r>
            <a:endParaRPr lang="en-GB" sz="400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196171"/>
            <a:ext cx="10160000" cy="4976744"/>
          </a:xfrm>
        </p:spPr>
        <p:txBody>
          <a:bodyPr/>
          <a:lstStyle/>
          <a:p>
            <a:r>
              <a:rPr lang="hu-HU" dirty="0"/>
              <a:t>AIA straddling date</a:t>
            </a:r>
          </a:p>
          <a:p>
            <a:pPr marL="0" indent="0">
              <a:buNone/>
            </a:pPr>
            <a:r>
              <a:rPr lang="en-GB" dirty="0"/>
              <a:t>Accounting period ends on 5 April 201</a:t>
            </a:r>
            <a:r>
              <a:rPr lang="hu-HU" dirty="0"/>
              <a:t>9</a:t>
            </a:r>
            <a:r>
              <a:rPr lang="en-GB" dirty="0"/>
              <a:t> the maximum AIA available would be:</a:t>
            </a:r>
          </a:p>
          <a:p>
            <a:pPr marL="0" indent="0">
              <a:buNone/>
            </a:pPr>
            <a:r>
              <a:rPr lang="en-GB" dirty="0"/>
              <a:t>6 April 201</a:t>
            </a:r>
            <a:r>
              <a:rPr lang="hu-HU" dirty="0"/>
              <a:t>8</a:t>
            </a:r>
            <a:r>
              <a:rPr lang="en-GB" dirty="0"/>
              <a:t> to 31 Dec 20</a:t>
            </a:r>
            <a:r>
              <a:rPr lang="hu-HU" dirty="0"/>
              <a:t>18</a:t>
            </a:r>
            <a:r>
              <a:rPr lang="en-GB" dirty="0"/>
              <a:t> – 270/36</a:t>
            </a:r>
            <a:r>
              <a:rPr lang="hu-HU" dirty="0"/>
              <a:t>5</a:t>
            </a:r>
            <a:r>
              <a:rPr lang="en-GB" dirty="0"/>
              <a:t> x £</a:t>
            </a:r>
            <a:r>
              <a:rPr lang="hu-HU" dirty="0"/>
              <a:t>2</a:t>
            </a:r>
            <a:r>
              <a:rPr lang="en-GB" dirty="0"/>
              <a:t>00,000 =	£</a:t>
            </a:r>
            <a:r>
              <a:rPr lang="hu-HU" dirty="0"/>
              <a:t>147,945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1 January 201</a:t>
            </a:r>
            <a:r>
              <a:rPr lang="hu-HU" dirty="0"/>
              <a:t>9</a:t>
            </a:r>
            <a:r>
              <a:rPr lang="en-GB" dirty="0"/>
              <a:t> – 5 April 201</a:t>
            </a:r>
            <a:r>
              <a:rPr lang="hu-HU" dirty="0"/>
              <a:t>9</a:t>
            </a:r>
            <a:r>
              <a:rPr lang="en-GB" dirty="0"/>
              <a:t> 9</a:t>
            </a:r>
            <a:r>
              <a:rPr lang="hu-HU" dirty="0"/>
              <a:t>5</a:t>
            </a:r>
            <a:r>
              <a:rPr lang="en-GB" dirty="0"/>
              <a:t>/36</a:t>
            </a:r>
            <a:r>
              <a:rPr lang="hu-HU" dirty="0"/>
              <a:t>5</a:t>
            </a:r>
            <a:r>
              <a:rPr lang="en-GB" dirty="0"/>
              <a:t> x £</a:t>
            </a:r>
            <a:r>
              <a:rPr lang="hu-HU" dirty="0"/>
              <a:t>1m</a:t>
            </a:r>
            <a:r>
              <a:rPr lang="en-GB" dirty="0"/>
              <a:t> =	</a:t>
            </a:r>
            <a:r>
              <a:rPr lang="en-GB" u="sng" dirty="0"/>
              <a:t>£</a:t>
            </a:r>
            <a:r>
              <a:rPr lang="hu-HU" u="sng" dirty="0"/>
              <a:t>260,274</a:t>
            </a:r>
            <a:endParaRPr lang="en-GB" dirty="0"/>
          </a:p>
          <a:p>
            <a:pPr marL="0" indent="0">
              <a:buNone/>
            </a:pPr>
            <a:r>
              <a:rPr lang="hu-HU" dirty="0"/>
              <a:t>					</a:t>
            </a:r>
            <a:r>
              <a:rPr lang="en-GB" dirty="0"/>
              <a:t>	</a:t>
            </a:r>
            <a:r>
              <a:rPr lang="en-GB" b="1" u="sng" dirty="0"/>
              <a:t>£4</a:t>
            </a:r>
            <a:r>
              <a:rPr lang="hu-HU" b="1" u="sng" dirty="0"/>
              <a:t>08,219</a:t>
            </a:r>
            <a:endParaRPr lang="en-GB" dirty="0"/>
          </a:p>
          <a:p>
            <a:r>
              <a:rPr lang="hu-HU" dirty="0"/>
              <a:t>Assets bought after the date where AIA limit has changed are restricted to the </a:t>
            </a:r>
            <a:r>
              <a:rPr lang="hu-HU" dirty="0" err="1"/>
              <a:t>value</a:t>
            </a:r>
            <a:r>
              <a:rPr lang="hu-HU" dirty="0"/>
              <a:t> </a:t>
            </a:r>
            <a:r>
              <a:rPr lang="hu-HU" dirty="0" err="1"/>
              <a:t>falling</a:t>
            </a:r>
            <a:r>
              <a:rPr lang="hu-HU" dirty="0"/>
              <a:t> after the straddling date.</a:t>
            </a:r>
          </a:p>
        </p:txBody>
      </p:sp>
    </p:spTree>
    <p:extLst>
      <p:ext uri="{BB962C8B-B14F-4D97-AF65-F5344CB8AC3E}">
        <p14:creationId xmlns:p14="http://schemas.microsoft.com/office/powerpoint/2010/main" val="372132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75327"/>
            <a:ext cx="10160000" cy="1120844"/>
          </a:xfrm>
        </p:spPr>
        <p:txBody>
          <a:bodyPr>
            <a:normAutofit/>
          </a:bodyPr>
          <a:lstStyle/>
          <a:p>
            <a:r>
              <a:rPr lang="hu-HU" sz="4001" dirty="0"/>
              <a:t>Problematic areas – Capital Allowances</a:t>
            </a:r>
            <a:endParaRPr lang="en-GB" sz="400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196171"/>
            <a:ext cx="10160000" cy="4976744"/>
          </a:xfrm>
        </p:spPr>
        <p:txBody>
          <a:bodyPr/>
          <a:lstStyle/>
          <a:p>
            <a:endParaRPr lang="hu-HU" dirty="0"/>
          </a:p>
          <a:p>
            <a:r>
              <a:rPr lang="hu-HU" dirty="0" err="1"/>
              <a:t>Private</a:t>
            </a:r>
            <a:r>
              <a:rPr lang="hu-HU" dirty="0"/>
              <a:t> usage restrictions </a:t>
            </a:r>
            <a:r>
              <a:rPr lang="hu-HU" dirty="0" err="1"/>
              <a:t>on</a:t>
            </a:r>
            <a:r>
              <a:rPr lang="hu-HU" dirty="0"/>
              <a:t> AIA is </a:t>
            </a:r>
            <a:r>
              <a:rPr lang="hu-HU" dirty="0" err="1"/>
              <a:t>possible</a:t>
            </a:r>
            <a:endParaRPr lang="hu-HU" dirty="0"/>
          </a:p>
          <a:p>
            <a:r>
              <a:rPr lang="hu-HU" dirty="0"/>
              <a:t>Empty pools OR pools with 0 balance?</a:t>
            </a:r>
          </a:p>
          <a:p>
            <a:r>
              <a:rPr lang="hu-HU" dirty="0"/>
              <a:t>CAs can enhance loss – but is it worth </a:t>
            </a:r>
            <a:r>
              <a:rPr lang="hu-HU" dirty="0" err="1"/>
              <a:t>it</a:t>
            </a:r>
            <a:r>
              <a:rPr lang="hu-HU"/>
              <a:t>?</a:t>
            </a:r>
            <a:endParaRPr lang="hu-HU" dirty="0"/>
          </a:p>
          <a:p>
            <a:r>
              <a:rPr lang="hu-HU" dirty="0"/>
              <a:t>Employees can claim Capital Allowances on SA102</a:t>
            </a:r>
          </a:p>
        </p:txBody>
      </p:sp>
    </p:spTree>
    <p:extLst>
      <p:ext uri="{BB962C8B-B14F-4D97-AF65-F5344CB8AC3E}">
        <p14:creationId xmlns:p14="http://schemas.microsoft.com/office/powerpoint/2010/main" val="86278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Property</a:t>
            </a:r>
            <a:r>
              <a:rPr lang="hu-HU" dirty="0"/>
              <a:t> </a:t>
            </a:r>
            <a:r>
              <a:rPr lang="hu-HU" dirty="0" err="1"/>
              <a:t>Income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76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Property Income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Restriction on residential property finance costs</a:t>
            </a:r>
          </a:p>
          <a:p>
            <a:pPr lvl="1"/>
            <a:r>
              <a:rPr lang="en-GB" dirty="0"/>
              <a:t>Mortgages</a:t>
            </a:r>
            <a:r>
              <a:rPr lang="hu-HU" dirty="0"/>
              <a:t>, Buy-to-let, </a:t>
            </a:r>
            <a:r>
              <a:rPr lang="en-GB" dirty="0"/>
              <a:t>loans - including loans to buy furnishings</a:t>
            </a:r>
            <a:r>
              <a:rPr lang="hu-HU" dirty="0"/>
              <a:t>, </a:t>
            </a:r>
            <a:r>
              <a:rPr lang="en-GB" dirty="0"/>
              <a:t>overdrafts</a:t>
            </a:r>
            <a:r>
              <a:rPr lang="hu-HU" dirty="0"/>
              <a:t> </a:t>
            </a:r>
          </a:p>
          <a:p>
            <a:r>
              <a:rPr lang="hu-HU" dirty="0"/>
              <a:t>Tax Reduction 20 % of the lower of the</a:t>
            </a:r>
          </a:p>
          <a:p>
            <a:pPr lvl="1"/>
            <a:r>
              <a:rPr lang="en-GB" dirty="0"/>
              <a:t>finance costs</a:t>
            </a:r>
            <a:endParaRPr lang="hu-HU" dirty="0"/>
          </a:p>
          <a:p>
            <a:pPr lvl="1"/>
            <a:r>
              <a:rPr lang="en-GB" dirty="0"/>
              <a:t>property business profits</a:t>
            </a:r>
            <a:endParaRPr lang="hu-HU" dirty="0"/>
          </a:p>
          <a:p>
            <a:pPr lvl="1"/>
            <a:r>
              <a:rPr lang="en-GB" dirty="0"/>
              <a:t>adjusted total income</a:t>
            </a:r>
            <a:r>
              <a:rPr lang="hu-HU" dirty="0"/>
              <a:t> </a:t>
            </a:r>
          </a:p>
          <a:p>
            <a:pPr lvl="1"/>
            <a:endParaRPr lang="en-GB" dirty="0"/>
          </a:p>
          <a:p>
            <a:endParaRPr lang="hu-HU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256866"/>
              </p:ext>
            </p:extLst>
          </p:nvPr>
        </p:nvGraphicFramePr>
        <p:xfrm>
          <a:off x="1118131" y="4581428"/>
          <a:ext cx="10159470" cy="1920739"/>
        </p:xfrm>
        <a:graphic>
          <a:graphicData uri="http://schemas.openxmlformats.org/drawingml/2006/table">
            <a:tbl>
              <a:tblPr/>
              <a:tblGrid>
                <a:gridCol w="3386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6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6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271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Tax year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Percentage of finance costs deductible from rental income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Percentage of basic rate tax reduction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67">
                <a:tc>
                  <a:txBody>
                    <a:bodyPr/>
                    <a:lstStyle/>
                    <a:p>
                      <a:r>
                        <a:rPr lang="en-GB" sz="1600" dirty="0"/>
                        <a:t>2017 to 2018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75%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25%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67">
                <a:tc>
                  <a:txBody>
                    <a:bodyPr/>
                    <a:lstStyle/>
                    <a:p>
                      <a:r>
                        <a:rPr lang="en-GB" sz="1600" dirty="0"/>
                        <a:t>2018 to 2019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50%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50%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67">
                <a:tc>
                  <a:txBody>
                    <a:bodyPr/>
                    <a:lstStyle/>
                    <a:p>
                      <a:r>
                        <a:rPr lang="en-GB" sz="1600" dirty="0"/>
                        <a:t>2019 to 2020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25%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75%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67">
                <a:tc>
                  <a:txBody>
                    <a:bodyPr/>
                    <a:lstStyle/>
                    <a:p>
                      <a:r>
                        <a:rPr lang="en-GB" sz="1600" dirty="0"/>
                        <a:t>2020 to 2021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0%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100%</a:t>
                      </a:r>
                    </a:p>
                  </a:txBody>
                  <a:tcPr marL="91464" marR="91464" marT="45732" marB="457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57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hu-HU" dirty="0"/>
          </a:p>
          <a:p>
            <a:endParaRPr lang="hu-HU" dirty="0"/>
          </a:p>
          <a:p>
            <a:pPr marL="426773" lvl="1" indent="0">
              <a:buNone/>
            </a:pPr>
            <a:endParaRPr lang="hu-HU" dirty="0"/>
          </a:p>
          <a:p>
            <a:pPr lvl="1"/>
            <a:endParaRPr lang="en-GB" dirty="0"/>
          </a:p>
          <a:p>
            <a:endParaRPr lang="hu-HU" dirty="0"/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26423"/>
              </p:ext>
            </p:extLst>
          </p:nvPr>
        </p:nvGraphicFramePr>
        <p:xfrm>
          <a:off x="982101" y="331852"/>
          <a:ext cx="10155773" cy="646836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378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388">
                  <a:extLst>
                    <a:ext uri="{9D8B030D-6E8A-4147-A177-3AD203B41FA5}">
                      <a16:colId xmlns:a16="http://schemas.microsoft.com/office/drawing/2014/main" val="436758295"/>
                    </a:ext>
                  </a:extLst>
                </a:gridCol>
                <a:gridCol w="1555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446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91464" marR="91464" marT="45732" marB="45732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/>
                        <a:t>2016/17</a:t>
                      </a:r>
                      <a:endParaRPr lang="en-GB" sz="2400" dirty="0"/>
                    </a:p>
                  </a:txBody>
                  <a:tcPr marL="91464" marR="91464" marT="45732" marB="45732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/>
                        <a:t>2017/18</a:t>
                      </a:r>
                      <a:endParaRPr lang="en-GB" sz="2400" dirty="0"/>
                    </a:p>
                  </a:txBody>
                  <a:tcPr marL="91464" marR="91464" marT="45732" marB="45732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2018/19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>
                          <a:solidFill>
                            <a:schemeClr val="bg1"/>
                          </a:solidFill>
                        </a:rPr>
                        <a:t>2019/20</a:t>
                      </a:r>
                      <a:endParaRPr lang="en-GB" sz="2400" dirty="0">
                        <a:solidFill>
                          <a:schemeClr val="bg1"/>
                        </a:solidFill>
                      </a:endParaRPr>
                    </a:p>
                  </a:txBody>
                  <a:tcPr marL="91464" marR="91464" marT="45732" marB="45732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dirty="0"/>
                        <a:t>2020/21</a:t>
                      </a:r>
                      <a:endParaRPr lang="en-GB" sz="2400" dirty="0"/>
                    </a:p>
                  </a:txBody>
                  <a:tcPr marL="91464" marR="91464" marT="45732" marB="45732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b="1" dirty="0"/>
                        <a:t>Other income</a:t>
                      </a:r>
                      <a:endParaRPr lang="en-GB" sz="1800" b="1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b="1" dirty="0"/>
                        <a:t>35,000</a:t>
                      </a:r>
                      <a:endParaRPr lang="en-GB" sz="2000" b="1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b="1" dirty="0"/>
                        <a:t>35,000</a:t>
                      </a:r>
                      <a:endParaRPr lang="en-GB" sz="2000" b="1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b="1" dirty="0">
                          <a:solidFill>
                            <a:srgbClr val="FF0000"/>
                          </a:solidFill>
                        </a:rPr>
                        <a:t>35,000</a:t>
                      </a:r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b="1" dirty="0">
                          <a:solidFill>
                            <a:srgbClr val="002060"/>
                          </a:solidFill>
                        </a:rPr>
                        <a:t>35,000</a:t>
                      </a:r>
                      <a:endParaRPr lang="en-GB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b="1" dirty="0"/>
                        <a:t>35,000</a:t>
                      </a:r>
                      <a:endParaRPr lang="en-GB" sz="2000" b="1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endParaRPr lang="en-GB" sz="1800" b="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b="0" dirty="0"/>
                        <a:t>Rental income</a:t>
                      </a:r>
                      <a:endParaRPr lang="en-GB" sz="1800" b="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18,000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18,000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18,000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18,000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18,000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pPr marL="0" marR="0" lvl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dirty="0"/>
                        <a:t>Restriction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0%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/>
                        <a:t>25%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50%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75%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100%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pPr marL="0" marR="0" lvl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dirty="0"/>
                        <a:t>Finance cost 8,000 </a:t>
                      </a:r>
                      <a:r>
                        <a:rPr lang="hu-HU" sz="1800" dirty="0" err="1"/>
                        <a:t>restricted</a:t>
                      </a:r>
                      <a:r>
                        <a:rPr lang="hu-HU" sz="1800" dirty="0"/>
                        <a:t> </a:t>
                      </a:r>
                      <a:r>
                        <a:rPr lang="hu-HU" sz="1800" dirty="0" err="1"/>
                        <a:t>to</a:t>
                      </a:r>
                      <a:r>
                        <a:rPr lang="hu-HU" sz="1800" dirty="0"/>
                        <a:t> </a:t>
                      </a:r>
                      <a:r>
                        <a:rPr lang="hu-HU" sz="1800" dirty="0">
                          <a:sym typeface="Wingdings" panose="05000000000000000000" pitchFamily="2" charset="2"/>
                        </a:rPr>
                        <a:t>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8,000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6,000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b="0" u="none" dirty="0">
                          <a:solidFill>
                            <a:srgbClr val="FF0000"/>
                          </a:solidFill>
                        </a:rPr>
                        <a:t>4,000</a:t>
                      </a:r>
                      <a:endParaRPr lang="en-GB" sz="2000" b="0" u="non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2,000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dirty="0"/>
                        <a:t>Other expenses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2,000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2,000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2,000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2,000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2,000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dirty="0"/>
                        <a:t>Property profits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8,000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10,000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12,000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14,000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16,000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b="1" dirty="0"/>
                        <a:t>Total income</a:t>
                      </a:r>
                      <a:endParaRPr lang="en-GB" sz="1800" b="1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43,000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45,000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47,000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49,000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51,000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dirty="0"/>
                        <a:t>Tax @ 20%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6,400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6,400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6,400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6,400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6,400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dirty="0"/>
                        <a:t>Tax @ 40%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800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1,600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2,400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3,200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dirty="0"/>
                        <a:t>Less 20% tax reduction*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--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-400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-800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-1,200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-1,600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343">
                <a:tc>
                  <a:txBody>
                    <a:bodyPr/>
                    <a:lstStyle/>
                    <a:p>
                      <a:r>
                        <a:rPr lang="hu-HU" sz="1800" dirty="0"/>
                        <a:t>Income</a:t>
                      </a:r>
                      <a:r>
                        <a:rPr lang="hu-HU" sz="1800" baseline="0" dirty="0"/>
                        <a:t> tax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6,400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6,800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FF0000"/>
                          </a:solidFill>
                        </a:rPr>
                        <a:t>7,200</a:t>
                      </a:r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>
                          <a:solidFill>
                            <a:srgbClr val="002060"/>
                          </a:solidFill>
                        </a:rPr>
                        <a:t>7,200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64" marR="91464" marT="45732" marB="4573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8,000</a:t>
                      </a:r>
                      <a:endParaRPr lang="en-GB" sz="2000" dirty="0"/>
                    </a:p>
                  </a:txBody>
                  <a:tcPr marL="91464" marR="91464" marT="45732" marB="45732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937">
                <a:tc gridSpan="6">
                  <a:txBody>
                    <a:bodyPr/>
                    <a:lstStyle/>
                    <a:p>
                      <a:r>
                        <a:rPr lang="hu-HU" sz="1800" dirty="0"/>
                        <a:t>*Lower of restricted finance cost,</a:t>
                      </a:r>
                      <a:r>
                        <a:rPr lang="hu-HU" sz="1800" baseline="0" dirty="0"/>
                        <a:t> property profits or total income after PA</a:t>
                      </a:r>
                      <a:endParaRPr lang="en-GB" sz="1800" dirty="0"/>
                    </a:p>
                  </a:txBody>
                  <a:tcPr marL="91464" marR="91464" marT="45732" marB="45732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GB" sz="2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Entrepreneurs</a:t>
            </a:r>
            <a:r>
              <a:rPr lang="hu-HU" dirty="0"/>
              <a:t>’ Relief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45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75327"/>
            <a:ext cx="10160000" cy="1120844"/>
          </a:xfrm>
        </p:spPr>
        <p:txBody>
          <a:bodyPr>
            <a:normAutofit/>
          </a:bodyPr>
          <a:lstStyle/>
          <a:p>
            <a:r>
              <a:rPr lang="hu-HU" sz="4001" dirty="0" err="1"/>
              <a:t>Entrepreneurs</a:t>
            </a:r>
            <a:r>
              <a:rPr lang="hu-HU" sz="4001" dirty="0"/>
              <a:t>’ relief</a:t>
            </a:r>
            <a:endParaRPr lang="en-GB" sz="400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196171"/>
            <a:ext cx="10160000" cy="4976744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disposals on or after 29 October 2018, a shareholder must be</a:t>
            </a:r>
            <a:r>
              <a:rPr lang="hu-HU" dirty="0"/>
              <a:t> </a:t>
            </a:r>
            <a:r>
              <a:rPr lang="en-US" dirty="0"/>
              <a:t>entitled to a 5% interest in:</a:t>
            </a:r>
          </a:p>
          <a:p>
            <a:pPr marL="0" indent="0" algn="just">
              <a:buNone/>
            </a:pPr>
            <a:r>
              <a:rPr lang="en-GB" dirty="0"/>
              <a:t>&gt;</a:t>
            </a:r>
            <a:r>
              <a:rPr lang="en-GB" b="1" dirty="0"/>
              <a:t>&gt; </a:t>
            </a:r>
            <a:r>
              <a:rPr lang="en-GB" dirty="0"/>
              <a:t>the company’s distributable profits</a:t>
            </a:r>
          </a:p>
          <a:p>
            <a:pPr marL="0" indent="0" algn="just">
              <a:buNone/>
            </a:pPr>
            <a:r>
              <a:rPr lang="en-US" dirty="0"/>
              <a:t>&gt;</a:t>
            </a:r>
            <a:r>
              <a:rPr lang="en-US" b="1" dirty="0"/>
              <a:t>&gt; </a:t>
            </a:r>
            <a:r>
              <a:rPr lang="en-US" dirty="0"/>
              <a:t>net assets of the company available on winding up</a:t>
            </a:r>
          </a:p>
          <a:p>
            <a:pPr algn="just"/>
            <a:r>
              <a:rPr lang="en-US" dirty="0"/>
              <a:t>This means that in order to claim entrepreneurs’ relief on</a:t>
            </a:r>
            <a:r>
              <a:rPr lang="hu-HU" dirty="0"/>
              <a:t> </a:t>
            </a:r>
            <a:r>
              <a:rPr lang="en-US" dirty="0"/>
              <a:t>a disposal, a shareholder must hold 5% of ordinary shares,</a:t>
            </a:r>
            <a:r>
              <a:rPr lang="hu-HU" dirty="0"/>
              <a:t> </a:t>
            </a:r>
            <a:r>
              <a:rPr lang="en-US" dirty="0"/>
              <a:t>voting rights, rights to distributable profits and net assets in</a:t>
            </a:r>
            <a:r>
              <a:rPr lang="hu-HU" dirty="0"/>
              <a:t> </a:t>
            </a:r>
            <a:r>
              <a:rPr lang="en-US" dirty="0"/>
              <a:t>the event of winding up.</a:t>
            </a:r>
            <a:endParaRPr lang="hu-HU" dirty="0"/>
          </a:p>
          <a:p>
            <a:pPr algn="just"/>
            <a:r>
              <a:rPr lang="en-US" dirty="0"/>
              <a:t>With effect from 6 April 2019, the </a:t>
            </a:r>
            <a:r>
              <a:rPr lang="en-US" dirty="0">
                <a:solidFill>
                  <a:srgbClr val="FF0000"/>
                </a:solidFill>
              </a:rPr>
              <a:t>minimum qualifying period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en-US" dirty="0"/>
              <a:t>that applies for entrepreneurs’ relief will be extended from</a:t>
            </a:r>
            <a:r>
              <a:rPr lang="hu-HU" dirty="0"/>
              <a:t> </a:t>
            </a:r>
            <a:r>
              <a:rPr lang="en-US" dirty="0"/>
              <a:t>one year to </a:t>
            </a:r>
            <a:r>
              <a:rPr lang="en-US" dirty="0">
                <a:solidFill>
                  <a:srgbClr val="FF0000"/>
                </a:solidFill>
              </a:rPr>
              <a:t>two years</a:t>
            </a:r>
            <a:r>
              <a:rPr lang="en-US" dirty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213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TOP MISTAKES and</a:t>
            </a:r>
            <a:br>
              <a:rPr lang="hu-HU" dirty="0"/>
            </a:br>
            <a:r>
              <a:rPr lang="hu-HU" dirty="0" err="1"/>
              <a:t>Problematic</a:t>
            </a:r>
            <a:r>
              <a:rPr lang="hu-HU" dirty="0"/>
              <a:t> </a:t>
            </a:r>
            <a:r>
              <a:rPr lang="hu-HU" dirty="0" err="1"/>
              <a:t>areas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3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75327"/>
            <a:ext cx="10160000" cy="1120844"/>
          </a:xfrm>
        </p:spPr>
        <p:txBody>
          <a:bodyPr>
            <a:normAutofit/>
          </a:bodyPr>
          <a:lstStyle/>
          <a:p>
            <a:r>
              <a:rPr lang="hu-HU" sz="3601" dirty="0"/>
              <a:t>Problematic areas – Motoring Expenses</a:t>
            </a:r>
            <a:endParaRPr lang="en-GB" sz="360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629" y="1352265"/>
            <a:ext cx="4974336" cy="512197"/>
          </a:xfrm>
        </p:spPr>
        <p:txBody>
          <a:bodyPr/>
          <a:lstStyle/>
          <a:p>
            <a:r>
              <a:rPr lang="hu-HU" dirty="0"/>
              <a:t>Simplified Expenses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6021" y="2020555"/>
            <a:ext cx="5316977" cy="4505597"/>
          </a:xfrm>
        </p:spPr>
        <p:txBody>
          <a:bodyPr/>
          <a:lstStyle/>
          <a:p>
            <a:r>
              <a:rPr lang="hu-HU" dirty="0"/>
              <a:t>Private car used for business purpose</a:t>
            </a:r>
          </a:p>
          <a:p>
            <a:r>
              <a:rPr lang="hu-HU" dirty="0"/>
              <a:t>Car is not an asset</a:t>
            </a:r>
          </a:p>
          <a:p>
            <a:r>
              <a:rPr lang="hu-HU" dirty="0"/>
              <a:t>Capital Allowances are NOT available</a:t>
            </a:r>
          </a:p>
          <a:p>
            <a:r>
              <a:rPr lang="hu-HU" dirty="0"/>
              <a:t>Flat rate of 45/25p for business miles</a:t>
            </a:r>
          </a:p>
          <a:p>
            <a:pPr lvl="1"/>
            <a:r>
              <a:rPr lang="hu-HU" dirty="0"/>
              <a:t>Additional costs: tolls, parking, congestion charges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3265" y="1352265"/>
            <a:ext cx="4974336" cy="512197"/>
          </a:xfrm>
        </p:spPr>
        <p:txBody>
          <a:bodyPr/>
          <a:lstStyle/>
          <a:p>
            <a:r>
              <a:rPr lang="hu-HU" dirty="0"/>
              <a:t>Direct Method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7638" y="2020555"/>
            <a:ext cx="5364422" cy="4505597"/>
          </a:xfrm>
        </p:spPr>
        <p:txBody>
          <a:bodyPr/>
          <a:lstStyle/>
          <a:p>
            <a:r>
              <a:rPr lang="hu-HU" dirty="0"/>
              <a:t>Business car </a:t>
            </a:r>
            <a:r>
              <a:rPr lang="hu-HU" dirty="0" err="1"/>
              <a:t>used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private</a:t>
            </a:r>
            <a:r>
              <a:rPr lang="hu-HU" dirty="0"/>
              <a:t> </a:t>
            </a:r>
            <a:r>
              <a:rPr lang="hu-HU" dirty="0" err="1"/>
              <a:t>purposes</a:t>
            </a:r>
            <a:endParaRPr lang="hu-HU" dirty="0"/>
          </a:p>
          <a:p>
            <a:r>
              <a:rPr lang="hu-HU" dirty="0"/>
              <a:t>Car is a business asset</a:t>
            </a:r>
          </a:p>
          <a:p>
            <a:r>
              <a:rPr lang="hu-HU" dirty="0"/>
              <a:t>Capital Allowance available (no AIA)</a:t>
            </a:r>
          </a:p>
          <a:p>
            <a:r>
              <a:rPr lang="hu-HU" dirty="0"/>
              <a:t>Business proportion of costs</a:t>
            </a:r>
          </a:p>
          <a:p>
            <a:pPr lvl="1"/>
            <a:r>
              <a:rPr lang="hu-HU" dirty="0"/>
              <a:t>Fuel, Oil</a:t>
            </a:r>
          </a:p>
          <a:p>
            <a:pPr lvl="1"/>
            <a:r>
              <a:rPr lang="hu-HU" dirty="0"/>
              <a:t>MOT, insurance </a:t>
            </a:r>
          </a:p>
          <a:p>
            <a:pPr lvl="1"/>
            <a:r>
              <a:rPr lang="hu-HU" dirty="0"/>
              <a:t>Servicing, repairs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29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75327"/>
            <a:ext cx="10160000" cy="976790"/>
          </a:xfrm>
        </p:spPr>
        <p:txBody>
          <a:bodyPr/>
          <a:lstStyle/>
          <a:p>
            <a:r>
              <a:rPr lang="hu-HU" dirty="0"/>
              <a:t>TOP MISTAKES – Self 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038422"/>
            <a:ext cx="10160000" cy="5415702"/>
          </a:xfrm>
        </p:spPr>
        <p:txBody>
          <a:bodyPr>
            <a:normAutofit lnSpcReduction="10000"/>
          </a:bodyPr>
          <a:lstStyle/>
          <a:p>
            <a:r>
              <a:rPr lang="hu-HU" dirty="0"/>
              <a:t>Forget to check Child Benefit over 50,000 income</a:t>
            </a:r>
          </a:p>
          <a:p>
            <a:r>
              <a:rPr lang="hu-HU" dirty="0" err="1"/>
              <a:t>Forget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adjust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lower</a:t>
            </a:r>
            <a:r>
              <a:rPr lang="hu-HU" dirty="0"/>
              <a:t> </a:t>
            </a:r>
            <a:r>
              <a:rPr lang="hu-HU" dirty="0" err="1"/>
              <a:t>than</a:t>
            </a:r>
            <a:r>
              <a:rPr lang="hu-HU" dirty="0"/>
              <a:t> </a:t>
            </a:r>
            <a:r>
              <a:rPr lang="hu-HU" dirty="0" err="1"/>
              <a:t>basic</a:t>
            </a:r>
            <a:r>
              <a:rPr lang="hu-HU" dirty="0"/>
              <a:t> </a:t>
            </a:r>
            <a:r>
              <a:rPr lang="hu-HU" dirty="0" err="1"/>
              <a:t>tax</a:t>
            </a:r>
            <a:r>
              <a:rPr lang="hu-HU" dirty="0"/>
              <a:t> </a:t>
            </a:r>
            <a:r>
              <a:rPr lang="hu-HU" dirty="0" err="1"/>
              <a:t>codes</a:t>
            </a:r>
            <a:endParaRPr lang="hu-HU" dirty="0"/>
          </a:p>
          <a:p>
            <a:r>
              <a:rPr lang="hu-HU" dirty="0" err="1"/>
              <a:t>Private</a:t>
            </a:r>
            <a:r>
              <a:rPr lang="hu-HU" dirty="0"/>
              <a:t> </a:t>
            </a:r>
            <a:r>
              <a:rPr lang="hu-HU" dirty="0" err="1"/>
              <a:t>pension</a:t>
            </a:r>
            <a:r>
              <a:rPr lang="hu-HU" dirty="0"/>
              <a:t> relief </a:t>
            </a:r>
            <a:r>
              <a:rPr lang="hu-HU" dirty="0" err="1"/>
              <a:t>check</a:t>
            </a:r>
            <a:endParaRPr lang="hu-HU" dirty="0"/>
          </a:p>
          <a:p>
            <a:r>
              <a:rPr lang="hu-HU" dirty="0" err="1"/>
              <a:t>Employee</a:t>
            </a:r>
            <a:r>
              <a:rPr lang="hu-HU" dirty="0"/>
              <a:t> </a:t>
            </a:r>
            <a:r>
              <a:rPr lang="hu-HU" dirty="0" err="1"/>
              <a:t>expenses</a:t>
            </a:r>
            <a:r>
              <a:rPr lang="hu-HU" dirty="0"/>
              <a:t> </a:t>
            </a:r>
            <a:r>
              <a:rPr lang="hu-HU" dirty="0" err="1"/>
              <a:t>left</a:t>
            </a:r>
            <a:r>
              <a:rPr lang="hu-HU" dirty="0"/>
              <a:t> </a:t>
            </a:r>
            <a:r>
              <a:rPr lang="hu-HU" dirty="0" err="1"/>
              <a:t>unclaimed</a:t>
            </a:r>
            <a:endParaRPr lang="hu-HU" dirty="0"/>
          </a:p>
          <a:p>
            <a:r>
              <a:rPr lang="hu-HU" dirty="0" err="1"/>
              <a:t>Failing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use</a:t>
            </a:r>
            <a:r>
              <a:rPr lang="hu-HU" dirty="0"/>
              <a:t> </a:t>
            </a:r>
            <a:r>
              <a:rPr lang="hu-HU" dirty="0" err="1"/>
              <a:t>allowances</a:t>
            </a:r>
            <a:r>
              <a:rPr lang="hu-HU" dirty="0"/>
              <a:t> </a:t>
            </a:r>
          </a:p>
          <a:p>
            <a:r>
              <a:rPr lang="hu-HU" dirty="0"/>
              <a:t>Sole Traders - Adjust for private usage</a:t>
            </a:r>
          </a:p>
          <a:p>
            <a:r>
              <a:rPr lang="hu-HU" dirty="0"/>
              <a:t>Sole Traders – Student Loans</a:t>
            </a:r>
          </a:p>
          <a:p>
            <a:r>
              <a:rPr lang="hu-HU" dirty="0"/>
              <a:t>Sole Traders – prepare client </a:t>
            </a:r>
            <a:r>
              <a:rPr lang="hu-HU" dirty="0" err="1"/>
              <a:t>for</a:t>
            </a:r>
            <a:r>
              <a:rPr lang="hu-HU" dirty="0"/>
              <a:t> PoA</a:t>
            </a:r>
          </a:p>
          <a:p>
            <a:r>
              <a:rPr lang="hu-HU" dirty="0"/>
              <a:t>Sole </a:t>
            </a:r>
            <a:r>
              <a:rPr lang="hu-HU" dirty="0" err="1"/>
              <a:t>Traders</a:t>
            </a:r>
            <a:r>
              <a:rPr lang="hu-HU" dirty="0"/>
              <a:t> – </a:t>
            </a:r>
            <a:r>
              <a:rPr lang="hu-HU" dirty="0" err="1"/>
              <a:t>claiming</a:t>
            </a:r>
            <a:r>
              <a:rPr lang="hu-HU" dirty="0"/>
              <a:t> less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too</a:t>
            </a:r>
            <a:r>
              <a:rPr lang="hu-HU" dirty="0"/>
              <a:t> </a:t>
            </a:r>
            <a:r>
              <a:rPr lang="hu-HU" dirty="0" err="1"/>
              <a:t>much</a:t>
            </a:r>
            <a:r>
              <a:rPr lang="hu-HU" dirty="0"/>
              <a:t> </a:t>
            </a:r>
            <a:r>
              <a:rPr lang="hu-HU" dirty="0" err="1"/>
              <a:t>trading</a:t>
            </a:r>
            <a:r>
              <a:rPr lang="hu-HU" dirty="0"/>
              <a:t> </a:t>
            </a:r>
            <a:r>
              <a:rPr lang="hu-HU" dirty="0" err="1"/>
              <a:t>allowance</a:t>
            </a:r>
            <a:r>
              <a:rPr lang="hu-HU" dirty="0"/>
              <a:t> </a:t>
            </a:r>
          </a:p>
          <a:p>
            <a:r>
              <a:rPr lang="hu-HU" dirty="0"/>
              <a:t>NOT performing a manual calculation to check tax position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018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00" y="2463548"/>
            <a:ext cx="7010400" cy="965452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ready</a:t>
            </a:r>
            <a:r>
              <a:rPr lang="hu-HU" dirty="0"/>
              <a:t>!</a:t>
            </a:r>
            <a:br>
              <a:rPr lang="hu-HU" dirty="0"/>
            </a:br>
            <a:br>
              <a:rPr lang="hu-HU" dirty="0"/>
            </a:br>
            <a:br>
              <a:rPr lang="hu-HU" sz="3600" dirty="0"/>
            </a:br>
            <a:br>
              <a:rPr lang="hu-HU" sz="3600" dirty="0"/>
            </a:br>
            <a:endParaRPr lang="en-US" sz="3600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B66CA31-E52B-4A5F-8EEB-FDFA880C9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392856"/>
            <a:ext cx="6264697" cy="164075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1A9FD83-A570-45A9-90FF-430A3E7C81C8}"/>
              </a:ext>
            </a:extLst>
          </p:cNvPr>
          <p:cNvSpPr txBox="1">
            <a:spLocks/>
          </p:cNvSpPr>
          <p:nvPr/>
        </p:nvSpPr>
        <p:spPr>
          <a:xfrm>
            <a:off x="479376" y="4653136"/>
            <a:ext cx="7010400" cy="1541516"/>
          </a:xfrm>
          <a:prstGeom prst="rect">
            <a:avLst/>
          </a:prstGeom>
        </p:spPr>
        <p:txBody>
          <a:bodyPr vert="horz" lIns="121899" tIns="60949" rIns="121899" bIns="60949" rtlCol="0" anchor="t">
            <a:normAutofit fontScale="97500"/>
          </a:bodyPr>
          <a:lstStyle>
            <a:lvl1pPr algn="l" defTabSz="1219353" rtl="0" eaLnBrk="1" latinLnBrk="0" hangingPunct="1">
              <a:lnSpc>
                <a:spcPct val="85000"/>
              </a:lnSpc>
              <a:spcBef>
                <a:spcPct val="0"/>
              </a:spcBef>
              <a:buNone/>
              <a:tabLst/>
              <a:defRPr sz="5402" b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hu-HU" sz="3600" dirty="0"/>
            </a:b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C3C49A-61E6-4904-8792-66E17B93AF69}"/>
              </a:ext>
            </a:extLst>
          </p:cNvPr>
          <p:cNvSpPr txBox="1"/>
          <p:nvPr/>
        </p:nvSpPr>
        <p:spPr>
          <a:xfrm>
            <a:off x="839416" y="3484902"/>
            <a:ext cx="72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New </a:t>
            </a:r>
            <a:r>
              <a:rPr lang="hu-HU" b="1" dirty="0" err="1"/>
              <a:t>Level</a:t>
            </a:r>
            <a:r>
              <a:rPr lang="hu-HU" b="1" dirty="0"/>
              <a:t> 4 SAT </a:t>
            </a:r>
            <a:r>
              <a:rPr lang="hu-HU" b="1" dirty="0" err="1"/>
              <a:t>course</a:t>
            </a:r>
            <a:endParaRPr lang="hu-H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/>
              <a:t>almost 400 </a:t>
            </a:r>
            <a:r>
              <a:rPr lang="hu-HU" dirty="0" err="1"/>
              <a:t>pages</a:t>
            </a:r>
            <a:endParaRPr lang="hu-H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err="1"/>
              <a:t>covering</a:t>
            </a:r>
            <a:r>
              <a:rPr lang="hu-HU" dirty="0"/>
              <a:t> </a:t>
            </a:r>
            <a:r>
              <a:rPr lang="hu-HU" dirty="0" err="1"/>
              <a:t>foreign</a:t>
            </a:r>
            <a:r>
              <a:rPr lang="hu-HU" dirty="0"/>
              <a:t> </a:t>
            </a:r>
            <a:r>
              <a:rPr lang="hu-HU" dirty="0" err="1"/>
              <a:t>income</a:t>
            </a:r>
            <a:r>
              <a:rPr lang="hu-HU" dirty="0"/>
              <a:t> and </a:t>
            </a:r>
            <a:r>
              <a:rPr lang="hu-HU" dirty="0" err="1"/>
              <a:t>capital</a:t>
            </a:r>
            <a:r>
              <a:rPr lang="hu-HU" dirty="0"/>
              <a:t> </a:t>
            </a:r>
            <a:r>
              <a:rPr lang="hu-HU" dirty="0" err="1"/>
              <a:t>gains</a:t>
            </a:r>
            <a:br>
              <a:rPr lang="hu-HU" dirty="0"/>
            </a:br>
            <a:r>
              <a:rPr lang="hu-HU" dirty="0" err="1"/>
              <a:t>tax</a:t>
            </a:r>
            <a:endParaRPr lang="hu-H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err="1"/>
              <a:t>additional</a:t>
            </a:r>
            <a:r>
              <a:rPr lang="hu-HU" dirty="0"/>
              <a:t> </a:t>
            </a:r>
            <a:r>
              <a:rPr lang="hu-HU" dirty="0" err="1"/>
              <a:t>workbook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98 </a:t>
            </a:r>
            <a:r>
              <a:rPr lang="hu-HU" dirty="0" err="1"/>
              <a:t>questions</a:t>
            </a:r>
            <a:br>
              <a:rPr lang="hu-HU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1335793"/>
            <a:ext cx="7010400" cy="1294588"/>
          </a:xfrm>
        </p:spPr>
        <p:txBody>
          <a:bodyPr/>
          <a:lstStyle/>
          <a:p>
            <a:r>
              <a:rPr lang="hu-HU" dirty="0" err="1"/>
              <a:t>Thank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!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3E1AEB-8FE7-475F-B9C8-F71A18C23847}"/>
              </a:ext>
            </a:extLst>
          </p:cNvPr>
          <p:cNvSpPr txBox="1"/>
          <p:nvPr/>
        </p:nvSpPr>
        <p:spPr>
          <a:xfrm>
            <a:off x="551384" y="3143799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/>
              <a:t>Eszter</a:t>
            </a:r>
            <a:endParaRPr lang="en-GB" sz="4000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29831B0-FAA6-4CE9-9F16-23F615DBCC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50" y="4726700"/>
            <a:ext cx="1998968" cy="1746489"/>
          </a:xfrm>
          <a:prstGeom prst="rect">
            <a:avLst/>
          </a:prstGeom>
        </p:spPr>
      </p:pic>
      <p:pic>
        <p:nvPicPr>
          <p:cNvPr id="14" name="Picture 13" descr="A picture containing book, text&#10;&#10;Description automatically generated">
            <a:extLst>
              <a:ext uri="{FF2B5EF4-FFF2-40B4-BE49-F238E27FC236}">
                <a16:creationId xmlns:a16="http://schemas.microsoft.com/office/drawing/2014/main" id="{64A17456-1885-4E80-AB06-28193C36CE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4365104"/>
            <a:ext cx="2271114" cy="2228067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D9971D70-6CA1-4BE3-BEBD-D703E02F27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881" y="4726700"/>
            <a:ext cx="1828324" cy="1793669"/>
          </a:xfrm>
          <a:prstGeom prst="rect">
            <a:avLst/>
          </a:prstGeom>
        </p:spPr>
      </p:pic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5ABFD321-A495-4090-BBEB-16FBA8A811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677" y="4679519"/>
            <a:ext cx="1828325" cy="179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4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F769AD3B-90E4-4F81-9CF2-8BD9F607FEC3}" vid="{18F656D2-BE2F-4155-8430-D393897A45F9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949</TotalTime>
  <Words>1651</Words>
  <Application>Microsoft Office PowerPoint</Application>
  <PresentationFormat>Widescreen</PresentationFormat>
  <Paragraphs>349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Century Gothic</vt:lpstr>
      <vt:lpstr>Segoe UI Light</vt:lpstr>
      <vt:lpstr>Wingdings</vt:lpstr>
      <vt:lpstr>Books 16x9</vt:lpstr>
      <vt:lpstr>ICB The Bookkeepers Summit  London – 2019 November  Self-Assessment Tax Update</vt:lpstr>
      <vt:lpstr>The two worlds</vt:lpstr>
      <vt:lpstr>Collecting the right information</vt:lpstr>
      <vt:lpstr>Changes</vt:lpstr>
      <vt:lpstr>Changes 2016/17  2017/18</vt:lpstr>
      <vt:lpstr>Changes 2017/18  2018/19</vt:lpstr>
      <vt:lpstr>Changes 2018/19  2019/20</vt:lpstr>
      <vt:lpstr>Income Tax Calulation</vt:lpstr>
      <vt:lpstr>Income Tax Thresholds – UK/Scottish</vt:lpstr>
      <vt:lpstr>PowerPoint Presentation</vt:lpstr>
      <vt:lpstr>PowerPoint Presentation</vt:lpstr>
      <vt:lpstr>Capital Allowances</vt:lpstr>
      <vt:lpstr>Special rate pool – hybrid rates</vt:lpstr>
      <vt:lpstr>Structures and buildings allowance</vt:lpstr>
      <vt:lpstr>Problematic areas – Capital Allowances</vt:lpstr>
      <vt:lpstr>Problematic areas – Capital Allowances</vt:lpstr>
      <vt:lpstr>Property Income</vt:lpstr>
      <vt:lpstr>Property Income</vt:lpstr>
      <vt:lpstr>PowerPoint Presentation</vt:lpstr>
      <vt:lpstr>Entrepreneurs’ Relief</vt:lpstr>
      <vt:lpstr>Entrepreneurs’ relief</vt:lpstr>
      <vt:lpstr>TOP MISTAKES and Problematic areas</vt:lpstr>
      <vt:lpstr>Problematic areas – Motoring Expenses</vt:lpstr>
      <vt:lpstr>TOP MISTAKES – Self Assessment</vt:lpstr>
      <vt:lpstr>We are ready!   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ICB Branch meeting  Edinburgh  Self Assessment Taxation</dc:title>
  <dc:creator>Eszter Petrinovics</dc:creator>
  <cp:lastModifiedBy>Eszter Petrinovics</cp:lastModifiedBy>
  <cp:revision>52</cp:revision>
  <dcterms:created xsi:type="dcterms:W3CDTF">2018-05-13T10:42:41Z</dcterms:created>
  <dcterms:modified xsi:type="dcterms:W3CDTF">2019-11-22T10:24:33Z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